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1"/>
  </p:notesMasterIdLst>
  <p:sldIdLst>
    <p:sldId id="256" r:id="rId2"/>
    <p:sldId id="257" r:id="rId3"/>
    <p:sldId id="258" r:id="rId4"/>
    <p:sldId id="260" r:id="rId5"/>
    <p:sldId id="292" r:id="rId6"/>
    <p:sldId id="280" r:id="rId7"/>
    <p:sldId id="263" r:id="rId8"/>
    <p:sldId id="264" r:id="rId9"/>
    <p:sldId id="266" r:id="rId10"/>
    <p:sldId id="267" r:id="rId11"/>
    <p:sldId id="268" r:id="rId12"/>
    <p:sldId id="290" r:id="rId13"/>
    <p:sldId id="269" r:id="rId14"/>
    <p:sldId id="271" r:id="rId15"/>
    <p:sldId id="286" r:id="rId16"/>
    <p:sldId id="287" r:id="rId17"/>
    <p:sldId id="274" r:id="rId18"/>
    <p:sldId id="284" r:id="rId19"/>
    <p:sldId id="277" r:id="rId20"/>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1734" y="-57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Documents%20and%20Settings\poy\Desktop\organic%20production%20in%20Thailand.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25"/>
    </mc:Choice>
    <mc:Fallback>
      <c:style val="25"/>
    </mc:Fallback>
  </mc:AlternateContent>
  <c:chart>
    <c:autoTitleDeleted val="1"/>
    <c:plotArea>
      <c:layout/>
      <c:areaChart>
        <c:grouping val="standard"/>
        <c:varyColors val="0"/>
        <c:ser>
          <c:idx val="0"/>
          <c:order val="0"/>
          <c:val>
            <c:numRef>
              <c:f>Sheet1!$B$11:$B$17</c:f>
              <c:numCache>
                <c:formatCode>_-* #,##0_-;\-* #,##0_-;_-* "-"??_-;_-@_-</c:formatCode>
                <c:ptCount val="7"/>
                <c:pt idx="0">
                  <c:v>55992.32</c:v>
                </c:pt>
                <c:pt idx="1">
                  <c:v>69748.72</c:v>
                </c:pt>
                <c:pt idx="2">
                  <c:v>86871.89</c:v>
                </c:pt>
                <c:pt idx="3">
                  <c:v>135634.32999999868</c:v>
                </c:pt>
                <c:pt idx="4">
                  <c:v>140939.97999999998</c:v>
                </c:pt>
                <c:pt idx="5">
                  <c:v>119722.81</c:v>
                </c:pt>
                <c:pt idx="6">
                  <c:v>105967.1</c:v>
                </c:pt>
              </c:numCache>
            </c:numRef>
          </c:val>
        </c:ser>
        <c:dLbls>
          <c:showLegendKey val="0"/>
          <c:showVal val="0"/>
          <c:showCatName val="0"/>
          <c:showSerName val="0"/>
          <c:showPercent val="0"/>
          <c:showBubbleSize val="0"/>
        </c:dLbls>
        <c:axId val="163336576"/>
        <c:axId val="163338112"/>
      </c:areaChart>
      <c:catAx>
        <c:axId val="163336576"/>
        <c:scaling>
          <c:orientation val="minMax"/>
        </c:scaling>
        <c:delete val="0"/>
        <c:axPos val="b"/>
        <c:majorTickMark val="none"/>
        <c:minorTickMark val="none"/>
        <c:tickLblPos val="nextTo"/>
        <c:crossAx val="163338112"/>
        <c:crosses val="autoZero"/>
        <c:auto val="1"/>
        <c:lblAlgn val="ctr"/>
        <c:lblOffset val="100"/>
        <c:noMultiLvlLbl val="0"/>
      </c:catAx>
      <c:valAx>
        <c:axId val="163338112"/>
        <c:scaling>
          <c:orientation val="minMax"/>
        </c:scaling>
        <c:delete val="0"/>
        <c:axPos val="l"/>
        <c:majorGridlines/>
        <c:numFmt formatCode="_-* #,##0_-;\-* #,##0_-;_-* &quot;-&quot;??_-;_-@_-" sourceLinked="1"/>
        <c:majorTickMark val="none"/>
        <c:minorTickMark val="none"/>
        <c:tickLblPos val="nextTo"/>
        <c:crossAx val="163336576"/>
        <c:crosses val="autoZero"/>
        <c:crossBetween val="midCat"/>
      </c:valAx>
      <c:dTable>
        <c:showHorzBorder val="1"/>
        <c:showVertBorder val="1"/>
        <c:showOutline val="1"/>
        <c:showKeys val="1"/>
      </c:dTable>
    </c:plotArea>
    <c:plotVisOnly val="1"/>
    <c:dispBlanksAs val="gap"/>
    <c:showDLblsOverMax val="0"/>
  </c:chart>
  <c:txPr>
    <a:bodyPr/>
    <a:lstStyle/>
    <a:p>
      <a:pPr>
        <a:defRPr sz="1800"/>
      </a:pPr>
      <a:endParaRPr lang="th-TH"/>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468501084420693"/>
          <c:y val="3.4375000000000058E-2"/>
          <c:w val="0.60531498915579429"/>
          <c:h val="0.82576500984251966"/>
        </c:manualLayout>
      </c:layout>
      <c:barChart>
        <c:barDir val="bar"/>
        <c:grouping val="clustered"/>
        <c:varyColors val="0"/>
        <c:ser>
          <c:idx val="0"/>
          <c:order val="0"/>
          <c:tx>
            <c:strRef>
              <c:f>Sheet1!$B$1</c:f>
              <c:strCache>
                <c:ptCount val="1"/>
                <c:pt idx="0">
                  <c:v>Never heard</c:v>
                </c:pt>
              </c:strCache>
            </c:strRef>
          </c:tx>
          <c:invertIfNegative val="0"/>
          <c:cat>
            <c:strRef>
              <c:f>Sheet1!$A$2:$A$5</c:f>
              <c:strCache>
                <c:ptCount val="4"/>
                <c:pt idx="0">
                  <c:v>Organic Thailand(DOA)</c:v>
                </c:pt>
                <c:pt idx="1">
                  <c:v>Organic Agriculture Certification Thailand (ACT)</c:v>
                </c:pt>
                <c:pt idx="2">
                  <c:v>IFOAM</c:v>
                </c:pt>
                <c:pt idx="3">
                  <c:v>NOSO</c:v>
                </c:pt>
              </c:strCache>
            </c:strRef>
          </c:cat>
          <c:val>
            <c:numRef>
              <c:f>Sheet1!$B$2:$B$5</c:f>
              <c:numCache>
                <c:formatCode>0.00%</c:formatCode>
                <c:ptCount val="4"/>
                <c:pt idx="0">
                  <c:v>4.1000000000000002E-2</c:v>
                </c:pt>
                <c:pt idx="1">
                  <c:v>0</c:v>
                </c:pt>
                <c:pt idx="2">
                  <c:v>2.6000000000000047E-2</c:v>
                </c:pt>
                <c:pt idx="3">
                  <c:v>0</c:v>
                </c:pt>
              </c:numCache>
            </c:numRef>
          </c:val>
        </c:ser>
        <c:ser>
          <c:idx val="1"/>
          <c:order val="1"/>
          <c:tx>
            <c:strRef>
              <c:f>Sheet1!$C$1</c:f>
              <c:strCache>
                <c:ptCount val="1"/>
                <c:pt idx="0">
                  <c:v>Non-buyers</c:v>
                </c:pt>
              </c:strCache>
            </c:strRef>
          </c:tx>
          <c:invertIfNegative val="0"/>
          <c:cat>
            <c:strRef>
              <c:f>Sheet1!$A$2:$A$5</c:f>
              <c:strCache>
                <c:ptCount val="4"/>
                <c:pt idx="0">
                  <c:v>Organic Thailand(DOA)</c:v>
                </c:pt>
                <c:pt idx="1">
                  <c:v>Organic Agriculture Certification Thailand (ACT)</c:v>
                </c:pt>
                <c:pt idx="2">
                  <c:v>IFOAM</c:v>
                </c:pt>
                <c:pt idx="3">
                  <c:v>NOSO</c:v>
                </c:pt>
              </c:strCache>
            </c:strRef>
          </c:cat>
          <c:val>
            <c:numRef>
              <c:f>Sheet1!$C$2:$C$5</c:f>
              <c:numCache>
                <c:formatCode>0.00%</c:formatCode>
                <c:ptCount val="4"/>
                <c:pt idx="0">
                  <c:v>9.0000000000000066E-2</c:v>
                </c:pt>
                <c:pt idx="1">
                  <c:v>0.11400000000000012</c:v>
                </c:pt>
                <c:pt idx="2">
                  <c:v>5.1000000000000004E-2</c:v>
                </c:pt>
                <c:pt idx="3">
                  <c:v>4.0000000000000084E-2</c:v>
                </c:pt>
              </c:numCache>
            </c:numRef>
          </c:val>
        </c:ser>
        <c:ser>
          <c:idx val="2"/>
          <c:order val="2"/>
          <c:tx>
            <c:strRef>
              <c:f>Sheet1!$D$1</c:f>
              <c:strCache>
                <c:ptCount val="1"/>
                <c:pt idx="0">
                  <c:v>Buyers</c:v>
                </c:pt>
              </c:strCache>
            </c:strRef>
          </c:tx>
          <c:invertIfNegative val="0"/>
          <c:cat>
            <c:strRef>
              <c:f>Sheet1!$A$2:$A$5</c:f>
              <c:strCache>
                <c:ptCount val="4"/>
                <c:pt idx="0">
                  <c:v>Organic Thailand(DOA)</c:v>
                </c:pt>
                <c:pt idx="1">
                  <c:v>Organic Agriculture Certification Thailand (ACT)</c:v>
                </c:pt>
                <c:pt idx="2">
                  <c:v>IFOAM</c:v>
                </c:pt>
                <c:pt idx="3">
                  <c:v>NOSO</c:v>
                </c:pt>
              </c:strCache>
            </c:strRef>
          </c:cat>
          <c:val>
            <c:numRef>
              <c:f>Sheet1!$D$2:$D$5</c:f>
              <c:numCache>
                <c:formatCode>0.00%</c:formatCode>
                <c:ptCount val="4"/>
                <c:pt idx="0">
                  <c:v>0.86900000000000144</c:v>
                </c:pt>
                <c:pt idx="1">
                  <c:v>0.8860000000000009</c:v>
                </c:pt>
                <c:pt idx="2">
                  <c:v>0.92300000000000004</c:v>
                </c:pt>
                <c:pt idx="3">
                  <c:v>0.96000000000000063</c:v>
                </c:pt>
              </c:numCache>
            </c:numRef>
          </c:val>
        </c:ser>
        <c:dLbls>
          <c:showLegendKey val="0"/>
          <c:showVal val="1"/>
          <c:showCatName val="0"/>
          <c:showSerName val="0"/>
          <c:showPercent val="0"/>
          <c:showBubbleSize val="0"/>
        </c:dLbls>
        <c:gapWidth val="75"/>
        <c:axId val="163005952"/>
        <c:axId val="163007488"/>
      </c:barChart>
      <c:catAx>
        <c:axId val="163005952"/>
        <c:scaling>
          <c:orientation val="minMax"/>
        </c:scaling>
        <c:delete val="0"/>
        <c:axPos val="l"/>
        <c:numFmt formatCode="General" sourceLinked="1"/>
        <c:majorTickMark val="none"/>
        <c:minorTickMark val="none"/>
        <c:tickLblPos val="nextTo"/>
        <c:crossAx val="163007488"/>
        <c:crosses val="autoZero"/>
        <c:auto val="1"/>
        <c:lblAlgn val="ctr"/>
        <c:lblOffset val="100"/>
        <c:noMultiLvlLbl val="0"/>
      </c:catAx>
      <c:valAx>
        <c:axId val="163007488"/>
        <c:scaling>
          <c:orientation val="minMax"/>
        </c:scaling>
        <c:delete val="1"/>
        <c:axPos val="b"/>
        <c:numFmt formatCode="0.00%" sourceLinked="1"/>
        <c:majorTickMark val="none"/>
        <c:minorTickMark val="none"/>
        <c:tickLblPos val="none"/>
        <c:crossAx val="163005952"/>
        <c:crosses val="autoZero"/>
        <c:crossBetween val="between"/>
      </c:valAx>
    </c:plotArea>
    <c:legend>
      <c:legendPos val="b"/>
      <c:overlay val="0"/>
    </c:legend>
    <c:plotVisOnly val="1"/>
    <c:dispBlanksAs val="gap"/>
    <c:showDLblsOverMax val="0"/>
  </c:chart>
  <c:txPr>
    <a:bodyPr/>
    <a:lstStyle/>
    <a:p>
      <a:pPr>
        <a:defRPr sz="1800"/>
      </a:pPr>
      <a:endParaRPr lang="th-TH"/>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42"/>
    </mc:Choice>
    <mc:Fallback>
      <c:style val="42"/>
    </mc:Fallback>
  </mc:AlternateContent>
  <c:chart>
    <c:title>
      <c:tx>
        <c:rich>
          <a:bodyPr/>
          <a:lstStyle/>
          <a:p>
            <a:pPr>
              <a:defRPr/>
            </a:pPr>
            <a:r>
              <a:rPr lang="en-US" dirty="0" smtClean="0"/>
              <a:t>Agreement of statement</a:t>
            </a:r>
            <a:r>
              <a:rPr lang="en-US" baseline="0" dirty="0" smtClean="0"/>
              <a:t>s about organic framing</a:t>
            </a:r>
            <a:endParaRPr lang="en-US" dirty="0"/>
          </a:p>
        </c:rich>
      </c:tx>
      <c:overlay val="0"/>
    </c:title>
    <c:autoTitleDeleted val="0"/>
    <c:plotArea>
      <c:layout/>
      <c:barChart>
        <c:barDir val="bar"/>
        <c:grouping val="clustered"/>
        <c:varyColors val="0"/>
        <c:ser>
          <c:idx val="0"/>
          <c:order val="0"/>
          <c:tx>
            <c:strRef>
              <c:f>Sheet1!$B$1</c:f>
              <c:strCache>
                <c:ptCount val="1"/>
                <c:pt idx="0">
                  <c:v>Agreement</c:v>
                </c:pt>
              </c:strCache>
            </c:strRef>
          </c:tx>
          <c:invertIfNegative val="0"/>
          <c:cat>
            <c:strRef>
              <c:f>Sheet1!$A$2:$A$8</c:f>
              <c:strCache>
                <c:ptCount val="7"/>
                <c:pt idx="0">
                  <c:v>No difference from safety products</c:v>
                </c:pt>
                <c:pt idx="1">
                  <c:v>Marketing gag</c:v>
                </c:pt>
                <c:pt idx="2">
                  <c:v>They are certified</c:v>
                </c:pt>
                <c:pt idx="3">
                  <c:v>Strictly controlled</c:v>
                </c:pt>
                <c:pt idx="4">
                  <c:v>Chemical free</c:v>
                </c:pt>
                <c:pt idx="5">
                  <c:v>Pesticide residue free</c:v>
                </c:pt>
                <c:pt idx="6">
                  <c:v>Environmental friendly </c:v>
                </c:pt>
              </c:strCache>
            </c:strRef>
          </c:cat>
          <c:val>
            <c:numRef>
              <c:f>Sheet1!$B$2:$B$8</c:f>
              <c:numCache>
                <c:formatCode>0.00%</c:formatCode>
                <c:ptCount val="7"/>
                <c:pt idx="0">
                  <c:v>0.26800000000000002</c:v>
                </c:pt>
                <c:pt idx="1">
                  <c:v>0.41300000000000031</c:v>
                </c:pt>
                <c:pt idx="2">
                  <c:v>0.61300000000000066</c:v>
                </c:pt>
                <c:pt idx="3">
                  <c:v>0.62100000000000066</c:v>
                </c:pt>
                <c:pt idx="4">
                  <c:v>0.74900000000000067</c:v>
                </c:pt>
                <c:pt idx="5">
                  <c:v>0.80300000000000005</c:v>
                </c:pt>
                <c:pt idx="6">
                  <c:v>0.93700000000000061</c:v>
                </c:pt>
              </c:numCache>
            </c:numRef>
          </c:val>
        </c:ser>
        <c:dLbls>
          <c:showLegendKey val="0"/>
          <c:showVal val="1"/>
          <c:showCatName val="0"/>
          <c:showSerName val="0"/>
          <c:showPercent val="0"/>
          <c:showBubbleSize val="0"/>
        </c:dLbls>
        <c:gapWidth val="150"/>
        <c:overlap val="-25"/>
        <c:axId val="164144640"/>
        <c:axId val="164146176"/>
      </c:barChart>
      <c:catAx>
        <c:axId val="164144640"/>
        <c:scaling>
          <c:orientation val="minMax"/>
        </c:scaling>
        <c:delete val="0"/>
        <c:axPos val="l"/>
        <c:majorTickMark val="none"/>
        <c:minorTickMark val="none"/>
        <c:tickLblPos val="nextTo"/>
        <c:crossAx val="164146176"/>
        <c:crosses val="autoZero"/>
        <c:auto val="1"/>
        <c:lblAlgn val="ctr"/>
        <c:lblOffset val="100"/>
        <c:noMultiLvlLbl val="0"/>
      </c:catAx>
      <c:valAx>
        <c:axId val="164146176"/>
        <c:scaling>
          <c:orientation val="minMax"/>
        </c:scaling>
        <c:delete val="1"/>
        <c:axPos val="b"/>
        <c:numFmt formatCode="0.00%" sourceLinked="1"/>
        <c:majorTickMark val="out"/>
        <c:minorTickMark val="none"/>
        <c:tickLblPos val="none"/>
        <c:crossAx val="164144640"/>
        <c:crosses val="autoZero"/>
        <c:crossBetween val="between"/>
      </c:valAx>
    </c:plotArea>
    <c:legend>
      <c:legendPos val="t"/>
      <c:overlay val="0"/>
    </c:legend>
    <c:plotVisOnly val="1"/>
    <c:dispBlanksAs val="gap"/>
    <c:showDLblsOverMax val="0"/>
  </c:chart>
  <c:txPr>
    <a:bodyPr/>
    <a:lstStyle/>
    <a:p>
      <a:pPr>
        <a:defRPr sz="1800"/>
      </a:pPr>
      <a:endParaRPr lang="th-TH"/>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2800"/>
          </a:pPr>
          <a:endParaRPr lang="th-TH"/>
        </a:p>
      </c:txPr>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Price</c:v>
                </c:pt>
              </c:strCache>
            </c:strRef>
          </c:tx>
          <c:explosion val="25"/>
          <c:dLbls>
            <c:showLegendKey val="0"/>
            <c:showVal val="0"/>
            <c:showCatName val="0"/>
            <c:showSerName val="0"/>
            <c:showPercent val="1"/>
            <c:showBubbleSize val="0"/>
            <c:showLeaderLines val="1"/>
          </c:dLbls>
          <c:cat>
            <c:strRef>
              <c:f>Sheet1!$A$2:$A$6</c:f>
              <c:strCache>
                <c:ptCount val="5"/>
                <c:pt idx="0">
                  <c:v>Really High</c:v>
                </c:pt>
                <c:pt idx="1">
                  <c:v>High</c:v>
                </c:pt>
                <c:pt idx="2">
                  <c:v>Reasonable</c:v>
                </c:pt>
                <c:pt idx="3">
                  <c:v>Not high</c:v>
                </c:pt>
                <c:pt idx="4">
                  <c:v>Really not high</c:v>
                </c:pt>
              </c:strCache>
            </c:strRef>
          </c:cat>
          <c:val>
            <c:numRef>
              <c:f>Sheet1!$B$2:$B$6</c:f>
              <c:numCache>
                <c:formatCode>General</c:formatCode>
                <c:ptCount val="5"/>
                <c:pt idx="0">
                  <c:v>7</c:v>
                </c:pt>
                <c:pt idx="1">
                  <c:v>37</c:v>
                </c:pt>
                <c:pt idx="2">
                  <c:v>52</c:v>
                </c:pt>
                <c:pt idx="3">
                  <c:v>3</c:v>
                </c:pt>
                <c:pt idx="4">
                  <c:v>1</c:v>
                </c:pt>
              </c:numCache>
            </c:numRef>
          </c:val>
        </c:ser>
        <c:dLbls>
          <c:showLegendKey val="0"/>
          <c:showVal val="0"/>
          <c:showCatName val="0"/>
          <c:showSerName val="0"/>
          <c:showPercent val="1"/>
          <c:showBubbleSize val="0"/>
          <c:showLeaderLines val="1"/>
        </c:dLbls>
      </c:pie3DChart>
    </c:plotArea>
    <c:legend>
      <c:legendPos val="t"/>
      <c:overlay val="0"/>
      <c:txPr>
        <a:bodyPr/>
        <a:lstStyle/>
        <a:p>
          <a:pPr>
            <a:defRPr sz="2400"/>
          </a:pPr>
          <a:endParaRPr lang="th-TH"/>
        </a:p>
      </c:txPr>
    </c:legend>
    <c:plotVisOnly val="1"/>
    <c:dispBlanksAs val="gap"/>
    <c:showDLblsOverMax val="0"/>
  </c:chart>
  <c:txPr>
    <a:bodyPr/>
    <a:lstStyle/>
    <a:p>
      <a:pPr>
        <a:defRPr sz="1800"/>
      </a:pPr>
      <a:endParaRPr lang="th-TH"/>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th-TH"/>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3200"/>
          </a:pPr>
          <a:endParaRPr lang="th-TH"/>
        </a:p>
      </c:txPr>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Trust</c:v>
                </c:pt>
              </c:strCache>
            </c:strRef>
          </c:tx>
          <c:explosion val="25"/>
          <c:dLbls>
            <c:showLegendKey val="0"/>
            <c:showVal val="0"/>
            <c:showCatName val="0"/>
            <c:showSerName val="0"/>
            <c:showPercent val="1"/>
            <c:showBubbleSize val="0"/>
            <c:showLeaderLines val="1"/>
          </c:dLbls>
          <c:cat>
            <c:strRef>
              <c:f>Sheet1!$A$2:$A$5</c:f>
              <c:strCache>
                <c:ptCount val="4"/>
                <c:pt idx="0">
                  <c:v>Fully trust</c:v>
                </c:pt>
                <c:pt idx="1">
                  <c:v>Trust</c:v>
                </c:pt>
                <c:pt idx="2">
                  <c:v>Somehow trust</c:v>
                </c:pt>
                <c:pt idx="3">
                  <c:v>Not trust</c:v>
                </c:pt>
              </c:strCache>
            </c:strRef>
          </c:cat>
          <c:val>
            <c:numRef>
              <c:f>Sheet1!$B$2:$B$5</c:f>
              <c:numCache>
                <c:formatCode>General</c:formatCode>
                <c:ptCount val="4"/>
                <c:pt idx="0">
                  <c:v>11</c:v>
                </c:pt>
                <c:pt idx="1">
                  <c:v>29</c:v>
                </c:pt>
                <c:pt idx="2">
                  <c:v>56</c:v>
                </c:pt>
                <c:pt idx="3">
                  <c:v>4</c:v>
                </c:pt>
              </c:numCache>
            </c:numRef>
          </c:val>
        </c:ser>
        <c:dLbls>
          <c:showLegendKey val="0"/>
          <c:showVal val="0"/>
          <c:showCatName val="0"/>
          <c:showSerName val="0"/>
          <c:showPercent val="1"/>
          <c:showBubbleSize val="0"/>
          <c:showLeaderLines val="1"/>
        </c:dLbls>
      </c:pie3DChart>
    </c:plotArea>
    <c:legend>
      <c:legendPos val="t"/>
      <c:overlay val="0"/>
      <c:txPr>
        <a:bodyPr/>
        <a:lstStyle/>
        <a:p>
          <a:pPr>
            <a:defRPr sz="2400"/>
          </a:pPr>
          <a:endParaRPr lang="th-TH"/>
        </a:p>
      </c:txPr>
    </c:legend>
    <c:plotVisOnly val="1"/>
    <c:dispBlanksAs val="gap"/>
    <c:showDLblsOverMax val="0"/>
  </c:chart>
  <c:txPr>
    <a:bodyPr/>
    <a:lstStyle/>
    <a:p>
      <a:pPr>
        <a:defRPr sz="2000"/>
      </a:pPr>
      <a:endParaRPr lang="th-TH"/>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0.13274</cdr:x>
      <cdr:y>0.82795</cdr:y>
    </cdr:from>
    <cdr:to>
      <cdr:x>0.9823</cdr:x>
      <cdr:y>0.91397</cdr:y>
    </cdr:to>
    <cdr:sp macro="" textlink="">
      <cdr:nvSpPr>
        <cdr:cNvPr id="2" name="TextBox 1"/>
        <cdr:cNvSpPr txBox="1"/>
      </cdr:nvSpPr>
      <cdr:spPr>
        <a:xfrm xmlns:a="http://schemas.openxmlformats.org/drawingml/2006/main">
          <a:off x="1071570" y="3437777"/>
          <a:ext cx="6858048" cy="357169"/>
        </a:xfrm>
        <a:prstGeom xmlns:a="http://schemas.openxmlformats.org/drawingml/2006/main" prst="rect">
          <a:avLst/>
        </a:prstGeom>
        <a:ln xmlns:a="http://schemas.openxmlformats.org/drawingml/2006/main" w="3175"/>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vertOverflow="clip" wrap="none" rtlCol="0"/>
        <a:lstStyle xmlns:a="http://schemas.openxmlformats.org/drawingml/2006/main"/>
        <a:p xmlns:a="http://schemas.openxmlformats.org/drawingml/2006/main">
          <a:r>
            <a:rPr lang="en-US" sz="1400" b="1" dirty="0"/>
            <a:t>   </a:t>
          </a:r>
          <a:r>
            <a:rPr lang="en-US" sz="1400" b="1" dirty="0" smtClean="0"/>
            <a:t>    </a:t>
          </a:r>
          <a:r>
            <a:rPr lang="en-US" sz="1400" b="1" dirty="0"/>
            <a:t>2002       </a:t>
          </a:r>
          <a:r>
            <a:rPr lang="en-US" sz="1400" b="1" dirty="0" smtClean="0"/>
            <a:t>     </a:t>
          </a:r>
          <a:r>
            <a:rPr lang="en-US" sz="1400" b="1" dirty="0"/>
            <a:t>2003</a:t>
          </a:r>
          <a:r>
            <a:rPr lang="en-US" sz="1400" b="1" baseline="0" dirty="0"/>
            <a:t>     </a:t>
          </a:r>
          <a:r>
            <a:rPr lang="en-US" sz="1400" b="1" baseline="0" dirty="0" smtClean="0"/>
            <a:t>       2004             2005          2006          2007          2008 </a:t>
          </a:r>
          <a:endParaRPr lang="en-US" sz="14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h-TH"/>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BCE2B8-D8B6-47EC-8368-B61991BCA597}" type="datetimeFigureOut">
              <a:rPr lang="th-TH" smtClean="0"/>
              <a:pPr/>
              <a:t>13/07/54</a:t>
            </a:fld>
            <a:endParaRPr lang="th-TH"/>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h-TH"/>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h-TH"/>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88A29C-CD34-4327-B508-B4D1DA19DA10}" type="slidenum">
              <a:rPr lang="th-TH" smtClean="0"/>
              <a:pPr/>
              <a:t>‹#›</a:t>
            </a:fld>
            <a:endParaRPr lang="th-TH"/>
          </a:p>
        </p:txBody>
      </p:sp>
    </p:spTree>
    <p:extLst>
      <p:ext uri="{BB962C8B-B14F-4D97-AF65-F5344CB8AC3E}">
        <p14:creationId xmlns:p14="http://schemas.microsoft.com/office/powerpoint/2010/main" val="4287445952"/>
      </p:ext>
    </p:extLst>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h-T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h-TH"/>
          </a:p>
        </p:txBody>
      </p:sp>
      <p:sp>
        <p:nvSpPr>
          <p:cNvPr id="4" name="Date Placeholder 3"/>
          <p:cNvSpPr>
            <a:spLocks noGrp="1"/>
          </p:cNvSpPr>
          <p:nvPr>
            <p:ph type="dt" sz="half" idx="10"/>
          </p:nvPr>
        </p:nvSpPr>
        <p:spPr/>
        <p:txBody>
          <a:bodyPr/>
          <a:lstStyle/>
          <a:p>
            <a:fld id="{483CEB99-A301-41C0-B604-CBF2AC6EFF12}" type="datetime1">
              <a:rPr lang="th-TH" smtClean="0"/>
              <a:pPr/>
              <a:t>13/07/54</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647FA81A-E5FC-4A47-BF98-885EE8370FEE}" type="slidenum">
              <a:rPr lang="th-TH" smtClean="0"/>
              <a:pPr/>
              <a:t>‹#›</a:t>
            </a:fld>
            <a:endParaRPr lang="th-T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263521B2-9744-4556-A99D-261CB3C3B68D}" type="datetime1">
              <a:rPr lang="th-TH" smtClean="0"/>
              <a:pPr/>
              <a:t>13/07/54</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647FA81A-E5FC-4A47-BF98-885EE8370FEE}" type="slidenum">
              <a:rPr lang="th-TH" smtClean="0"/>
              <a:pPr/>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F5F462C2-F0AC-4DE6-B908-F4C0623B2EA9}" type="datetime1">
              <a:rPr lang="th-TH" smtClean="0"/>
              <a:pPr/>
              <a:t>13/07/54</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647FA81A-E5FC-4A47-BF98-885EE8370FEE}" type="slidenum">
              <a:rPr lang="th-TH" smtClean="0"/>
              <a:pPr/>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5B88F6CF-0618-49B9-9512-037D9F74F000}" type="datetime1">
              <a:rPr lang="th-TH" smtClean="0"/>
              <a:pPr/>
              <a:t>13/07/54</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647FA81A-E5FC-4A47-BF98-885EE8370FEE}" type="slidenum">
              <a:rPr lang="th-TH" smtClean="0"/>
              <a:pPr/>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h-T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6B2566-B972-46D8-837A-B8A1D170756B}" type="datetime1">
              <a:rPr lang="th-TH" smtClean="0"/>
              <a:pPr/>
              <a:t>13/07/54</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647FA81A-E5FC-4A47-BF98-885EE8370FEE}" type="slidenum">
              <a:rPr lang="th-TH" smtClean="0"/>
              <a:pPr/>
              <a:t>‹#›</a:t>
            </a:fld>
            <a:endParaRPr lang="th-T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Date Placeholder 4"/>
          <p:cNvSpPr>
            <a:spLocks noGrp="1"/>
          </p:cNvSpPr>
          <p:nvPr>
            <p:ph type="dt" sz="half" idx="10"/>
          </p:nvPr>
        </p:nvSpPr>
        <p:spPr/>
        <p:txBody>
          <a:bodyPr/>
          <a:lstStyle/>
          <a:p>
            <a:fld id="{DEB9741D-5DC3-4C2D-8E92-769E64BC9D2F}" type="datetime1">
              <a:rPr lang="th-TH" smtClean="0"/>
              <a:pPr/>
              <a:t>13/07/54</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647FA81A-E5FC-4A47-BF98-885EE8370FEE}" type="slidenum">
              <a:rPr lang="th-TH" smtClean="0"/>
              <a:pPr/>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h-T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Date Placeholder 6"/>
          <p:cNvSpPr>
            <a:spLocks noGrp="1"/>
          </p:cNvSpPr>
          <p:nvPr>
            <p:ph type="dt" sz="half" idx="10"/>
          </p:nvPr>
        </p:nvSpPr>
        <p:spPr/>
        <p:txBody>
          <a:bodyPr/>
          <a:lstStyle/>
          <a:p>
            <a:fld id="{8DF1E173-3110-4448-B016-64CE42E464A9}" type="datetime1">
              <a:rPr lang="th-TH" smtClean="0"/>
              <a:pPr/>
              <a:t>13/07/54</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647FA81A-E5FC-4A47-BF98-885EE8370FEE}" type="slidenum">
              <a:rPr lang="th-TH" smtClean="0"/>
              <a:pPr/>
              <a:t>‹#›</a:t>
            </a:fld>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Date Placeholder 2"/>
          <p:cNvSpPr>
            <a:spLocks noGrp="1"/>
          </p:cNvSpPr>
          <p:nvPr>
            <p:ph type="dt" sz="half" idx="10"/>
          </p:nvPr>
        </p:nvSpPr>
        <p:spPr/>
        <p:txBody>
          <a:bodyPr/>
          <a:lstStyle/>
          <a:p>
            <a:fld id="{69C60712-4538-4CEA-9FB0-C10001B49F4C}" type="datetime1">
              <a:rPr lang="th-TH" smtClean="0"/>
              <a:pPr/>
              <a:t>13/07/54</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647FA81A-E5FC-4A47-BF98-885EE8370FEE}" type="slidenum">
              <a:rPr lang="th-TH" smtClean="0"/>
              <a:pPr/>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CB9032-3467-4B4F-85D6-8C5D884F4AAE}" type="datetime1">
              <a:rPr lang="th-TH" smtClean="0"/>
              <a:pPr/>
              <a:t>13/07/54</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647FA81A-E5FC-4A47-BF98-885EE8370FEE}" type="slidenum">
              <a:rPr lang="th-TH" smtClean="0"/>
              <a:pPr/>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h-T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3402B3-33BA-47A7-B9E5-3DC861CBC1A6}" type="datetime1">
              <a:rPr lang="th-TH" smtClean="0"/>
              <a:pPr/>
              <a:t>13/07/54</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647FA81A-E5FC-4A47-BF98-885EE8370FEE}" type="slidenum">
              <a:rPr lang="th-TH" smtClean="0"/>
              <a:pPr/>
              <a:t>‹#›</a:t>
            </a:fld>
            <a:endParaRPr lang="th-T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h-T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h-T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688FF1-2C9C-433F-9918-4E534583EDA6}" type="datetime1">
              <a:rPr lang="th-TH" smtClean="0"/>
              <a:pPr/>
              <a:t>13/07/54</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647FA81A-E5FC-4A47-BF98-885EE8370FEE}" type="slidenum">
              <a:rPr lang="th-TH" smtClean="0"/>
              <a:pPr/>
              <a:t>‹#›</a:t>
            </a:fld>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h-TH"/>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993788-EF67-4BC6-B11F-093B82266BDA}" type="datetime1">
              <a:rPr lang="th-TH" smtClean="0"/>
              <a:pPr/>
              <a:t>13/07/54</a:t>
            </a:fld>
            <a:endParaRPr lang="th-T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h-T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7FA81A-E5FC-4A47-BF98-885EE8370FEE}" type="slidenum">
              <a:rPr lang="th-TH" smtClean="0"/>
              <a:pPr/>
              <a:t>‹#›</a:t>
            </a:fld>
            <a:endParaRPr lang="th-TH"/>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image" Target="../media/image16.gif"/><Relationship Id="rId3" Type="http://schemas.openxmlformats.org/officeDocument/2006/relationships/image" Target="../media/image11.jpeg"/><Relationship Id="rId7" Type="http://schemas.openxmlformats.org/officeDocument/2006/relationships/image" Target="../media/image15.jpeg"/><Relationship Id="rId2" Type="http://schemas.openxmlformats.org/officeDocument/2006/relationships/image" Target="../media/image10.jpeg"/><Relationship Id="rId1" Type="http://schemas.openxmlformats.org/officeDocument/2006/relationships/slideLayout" Target="../slideLayouts/slideLayout7.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5.xml"/><Relationship Id="rId6" Type="http://schemas.openxmlformats.org/officeDocument/2006/relationships/image" Target="../media/image5.jpeg"/><Relationship Id="rId5" Type="http://schemas.openxmlformats.org/officeDocument/2006/relationships/hyperlink" Target="http://images.google.com/imgres?imgurl=http://www.chineseorganics.com/images/Pages_pic/IFOAM-Logo-with-name.gif&amp;imgrefurl=http://www.chineseorganics.com/&amp;usg=__QgeRa0Vb0GSRuurJZRbNFv_nknM=&amp;h=134&amp;w=400&amp;sz=12&amp;hl=en&amp;start=3&amp;um=1&amp;tbnid=7sfQwEUg_byHmM:&amp;tbnh=42&amp;tbnw=124&amp;prev=/images?q=IFOAM&amp;hl=en&amp;rlz=1T4ADRA_enTW335TW335&amp;sa=N&amp;um=1" TargetMode="Externa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68760"/>
            <a:ext cx="9144000" cy="3744416"/>
          </a:xfrm>
          <a:solidFill>
            <a:schemeClr val="accent5">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a:noAutofit/>
          </a:bodyPr>
          <a:lstStyle/>
          <a:p>
            <a:r>
              <a:rPr lang="en-US" sz="4800" b="1" dirty="0" smtClean="0">
                <a:latin typeface="Baskerville Old Face" pitchFamily="18" charset="0"/>
              </a:rPr>
              <a:t/>
            </a:r>
            <a:br>
              <a:rPr lang="en-US" sz="4800" b="1" dirty="0" smtClean="0">
                <a:latin typeface="Baskerville Old Face" pitchFamily="18" charset="0"/>
              </a:rPr>
            </a:br>
            <a:r>
              <a:rPr lang="en-US" sz="4800" b="1" dirty="0" smtClean="0">
                <a:latin typeface="Baskerville Old Face" pitchFamily="18" charset="0"/>
              </a:rPr>
              <a:t>Determinants </a:t>
            </a:r>
            <a:r>
              <a:rPr lang="en-US" sz="4800" b="1" dirty="0">
                <a:latin typeface="Baskerville Old Face" pitchFamily="18" charset="0"/>
              </a:rPr>
              <a:t>of Consumer Willingness to Purchase for Organic Products in Thailand</a:t>
            </a:r>
            <a:r>
              <a:rPr lang="en-US" sz="3600" b="1" dirty="0"/>
              <a:t/>
            </a:r>
            <a:br>
              <a:rPr lang="en-US" sz="3600" b="1" dirty="0"/>
            </a:br>
            <a:r>
              <a:rPr lang="en-US" sz="3600" b="1" dirty="0" smtClean="0"/>
              <a:t/>
            </a:r>
            <a:br>
              <a:rPr lang="en-US" sz="3600" b="1" dirty="0" smtClean="0"/>
            </a:br>
            <a:r>
              <a:rPr lang="en-US" sz="2400" b="1" dirty="0" err="1" smtClean="0"/>
              <a:t>Parichard</a:t>
            </a:r>
            <a:r>
              <a:rPr lang="en-US" sz="2400" b="1" dirty="0" smtClean="0"/>
              <a:t> </a:t>
            </a:r>
            <a:r>
              <a:rPr lang="en-US" sz="2400" b="1" dirty="0" err="1" smtClean="0"/>
              <a:t>Sangkumchaliang</a:t>
            </a:r>
            <a:r>
              <a:rPr lang="en-US" sz="2400" b="1" dirty="0" smtClean="0"/>
              <a:t>  and </a:t>
            </a:r>
            <a:r>
              <a:rPr lang="en-US" sz="2400" b="1" dirty="0" err="1" smtClean="0"/>
              <a:t>Wen</a:t>
            </a:r>
            <a:r>
              <a:rPr lang="en-US" sz="2400" b="1" dirty="0" smtClean="0"/>
              <a:t>-Chi Huang</a:t>
            </a:r>
            <a:r>
              <a:rPr lang="en-US" sz="3600" b="1" dirty="0" smtClean="0"/>
              <a:t/>
            </a:r>
            <a:br>
              <a:rPr lang="en-US" sz="3600" b="1" dirty="0" smtClean="0"/>
            </a:br>
            <a:endParaRPr lang="th-TH" sz="3600" b="1" dirty="0"/>
          </a:p>
        </p:txBody>
      </p:sp>
      <p:sp>
        <p:nvSpPr>
          <p:cNvPr id="5" name="Rectangle 4"/>
          <p:cNvSpPr/>
          <p:nvPr/>
        </p:nvSpPr>
        <p:spPr>
          <a:xfrm>
            <a:off x="0" y="0"/>
            <a:ext cx="9144000" cy="830997"/>
          </a:xfrm>
          <a:prstGeom prst="rect">
            <a:avLst/>
          </a:prstGeom>
          <a:noFill/>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en-US" sz="2400" dirty="0" smtClean="0">
                <a:solidFill>
                  <a:schemeClr val="tx1"/>
                </a:solidFill>
              </a:rPr>
              <a:t>21st Annual IFAMA World Forum and Symposium</a:t>
            </a:r>
          </a:p>
          <a:p>
            <a:pPr algn="ctr"/>
            <a:r>
              <a:rPr lang="en-US" sz="2400" dirty="0" smtClean="0">
                <a:solidFill>
                  <a:schemeClr val="tx1"/>
                </a:solidFill>
              </a:rPr>
              <a:t>The Road to 2050: Sustainability as a Business Opportunity</a:t>
            </a:r>
          </a:p>
        </p:txBody>
      </p:sp>
      <p:sp>
        <p:nvSpPr>
          <p:cNvPr id="6" name="Rectangle 5"/>
          <p:cNvSpPr/>
          <p:nvPr/>
        </p:nvSpPr>
        <p:spPr>
          <a:xfrm>
            <a:off x="0" y="6021288"/>
            <a:ext cx="9144000" cy="400110"/>
          </a:xfrm>
          <a:prstGeom prst="rect">
            <a:avLst/>
          </a:prstGeom>
        </p:spPr>
        <p:txBody>
          <a:bodyPr wrap="square">
            <a:spAutoFit/>
          </a:bodyPr>
          <a:lstStyle/>
          <a:p>
            <a:r>
              <a:rPr lang="en-US" sz="2000" b="1" i="1" dirty="0" smtClean="0"/>
              <a:t>Frankfurt</a:t>
            </a:r>
            <a:r>
              <a:rPr lang="en-US" sz="2000" b="1" i="1" dirty="0"/>
              <a:t>, Germany   June </a:t>
            </a:r>
            <a:r>
              <a:rPr lang="en-US" sz="2000" b="1" i="1" dirty="0" smtClean="0"/>
              <a:t>20, </a:t>
            </a:r>
            <a:r>
              <a:rPr lang="en-US" sz="2000" b="1" i="1" dirty="0"/>
              <a:t>2011, Frankfurt Marriott Hotel</a:t>
            </a:r>
          </a:p>
        </p:txBody>
      </p:sp>
      <p:sp>
        <p:nvSpPr>
          <p:cNvPr id="7" name="Slide Number Placeholder 6"/>
          <p:cNvSpPr>
            <a:spLocks noGrp="1"/>
          </p:cNvSpPr>
          <p:nvPr>
            <p:ph type="sldNum" sz="quarter" idx="12"/>
          </p:nvPr>
        </p:nvSpPr>
        <p:spPr/>
        <p:txBody>
          <a:bodyPr/>
          <a:lstStyle/>
          <a:p>
            <a:fld id="{647FA81A-E5FC-4A47-BF98-885EE8370FEE}" type="slidenum">
              <a:rPr lang="th-TH" smtClean="0"/>
              <a:pPr/>
              <a:t>1</a:t>
            </a:fld>
            <a:endParaRPr lang="th-TH"/>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3272242" cy="7694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en-US" sz="4400" dirty="0" smtClean="0">
                <a:latin typeface="Times New Roman" pitchFamily="18" charset="0"/>
                <a:cs typeface="Times New Roman" pitchFamily="18" charset="0"/>
              </a:rPr>
              <a:t>Methodology</a:t>
            </a:r>
            <a:endParaRPr lang="th-TH" sz="4400" dirty="0">
              <a:latin typeface="Times New Roman" pitchFamily="18" charset="0"/>
            </a:endParaRPr>
          </a:p>
        </p:txBody>
      </p:sp>
      <p:sp>
        <p:nvSpPr>
          <p:cNvPr id="6" name="Rectangle 5"/>
          <p:cNvSpPr/>
          <p:nvPr/>
        </p:nvSpPr>
        <p:spPr>
          <a:xfrm>
            <a:off x="971600" y="1628800"/>
            <a:ext cx="7272808" cy="2246769"/>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a:buFont typeface="Wingdings" pitchFamily="2" charset="2"/>
              <a:buChar char="§"/>
            </a:pPr>
            <a:r>
              <a:rPr lang="en-US" altLang="zh-CN" dirty="0" smtClean="0">
                <a:latin typeface="Times New Roman" pitchFamily="18" charset="0"/>
                <a:ea typeface="宋体" pitchFamily="2" charset="-122"/>
                <a:cs typeface="Times New Roman" pitchFamily="18" charset="0"/>
              </a:rPr>
              <a:t>Data Analysis</a:t>
            </a:r>
          </a:p>
          <a:p>
            <a:pPr lvl="1"/>
            <a:r>
              <a:rPr lang="en-US" altLang="zh-CN" dirty="0" smtClean="0">
                <a:latin typeface="Times New Roman" pitchFamily="18" charset="0"/>
                <a:ea typeface="宋体" pitchFamily="2" charset="-122"/>
                <a:cs typeface="Times New Roman" pitchFamily="18" charset="0"/>
              </a:rPr>
              <a:t>The data was processed with SPSS 17.0</a:t>
            </a:r>
          </a:p>
          <a:p>
            <a:pPr lvl="2">
              <a:buFont typeface="Arial" pitchFamily="34" charset="0"/>
              <a:buChar char="•"/>
            </a:pPr>
            <a:r>
              <a:rPr lang="en-US" altLang="zh-CN" dirty="0" smtClean="0">
                <a:latin typeface="Times New Roman" pitchFamily="18" charset="0"/>
                <a:ea typeface="宋体" pitchFamily="2" charset="-122"/>
                <a:cs typeface="Times New Roman" pitchFamily="18" charset="0"/>
              </a:rPr>
              <a:t>Descriptive statistics</a:t>
            </a:r>
          </a:p>
          <a:p>
            <a:pPr lvl="2">
              <a:buFont typeface="Arial" pitchFamily="34" charset="0"/>
              <a:buChar char="•"/>
            </a:pPr>
            <a:r>
              <a:rPr lang="en-US" altLang="zh-CN" dirty="0" smtClean="0">
                <a:latin typeface="Times New Roman" pitchFamily="18" charset="0"/>
                <a:ea typeface="宋体" pitchFamily="2" charset="-122"/>
                <a:cs typeface="Times New Roman" pitchFamily="18" charset="0"/>
              </a:rPr>
              <a:t>Cross tabulation</a:t>
            </a:r>
          </a:p>
          <a:p>
            <a:pPr lvl="2">
              <a:buFont typeface="Arial" pitchFamily="34" charset="0"/>
              <a:buChar char="•"/>
            </a:pPr>
            <a:r>
              <a:rPr lang="en-US" altLang="zh-CN" dirty="0" smtClean="0">
                <a:latin typeface="Times New Roman" pitchFamily="18" charset="0"/>
                <a:ea typeface="宋体" pitchFamily="2" charset="-122"/>
                <a:cs typeface="Times New Roman" pitchFamily="18" charset="0"/>
              </a:rPr>
              <a:t>Chi-square test</a:t>
            </a:r>
          </a:p>
        </p:txBody>
      </p:sp>
      <p:sp>
        <p:nvSpPr>
          <p:cNvPr id="7" name="Slide Number Placeholder 6"/>
          <p:cNvSpPr>
            <a:spLocks noGrp="1"/>
          </p:cNvSpPr>
          <p:nvPr>
            <p:ph type="sldNum" sz="quarter" idx="12"/>
          </p:nvPr>
        </p:nvSpPr>
        <p:spPr/>
        <p:txBody>
          <a:bodyPr/>
          <a:lstStyle/>
          <a:p>
            <a:fld id="{647FA81A-E5FC-4A47-BF98-885EE8370FEE}" type="slidenum">
              <a:rPr lang="th-TH" sz="2400" smtClean="0">
                <a:solidFill>
                  <a:schemeClr val="tx1"/>
                </a:solidFill>
                <a:latin typeface="Times New Roman" pitchFamily="18" charset="0"/>
              </a:rPr>
              <a:pPr/>
              <a:t>10</a:t>
            </a:fld>
            <a:endParaRPr lang="th-TH" dirty="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1846980" cy="7694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en-US" sz="4400" dirty="0" smtClean="0">
                <a:latin typeface="Times New Roman" pitchFamily="18" charset="0"/>
                <a:cs typeface="Times New Roman" pitchFamily="18" charset="0"/>
              </a:rPr>
              <a:t>Results</a:t>
            </a:r>
            <a:endParaRPr lang="th-TH" sz="4400" dirty="0">
              <a:latin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971600" y="1198846"/>
            <a:ext cx="7272808" cy="5659154"/>
          </a:xfrm>
          <a:prstGeom prst="rect">
            <a:avLst/>
          </a:prstGeom>
          <a:noFill/>
          <a:ln w="9525">
            <a:noFill/>
            <a:miter lim="800000"/>
            <a:headEnd/>
            <a:tailEnd/>
          </a:ln>
        </p:spPr>
      </p:pic>
      <p:sp>
        <p:nvSpPr>
          <p:cNvPr id="6" name="TextBox 5"/>
          <p:cNvSpPr txBox="1"/>
          <p:nvPr/>
        </p:nvSpPr>
        <p:spPr>
          <a:xfrm>
            <a:off x="1043608" y="764704"/>
            <a:ext cx="5556073" cy="400110"/>
          </a:xfrm>
          <a:prstGeom prst="rect">
            <a:avLst/>
          </a:prstGeom>
          <a:noFill/>
        </p:spPr>
        <p:txBody>
          <a:bodyPr wrap="none" rtlCol="0">
            <a:spAutoFit/>
          </a:bodyPr>
          <a:lstStyle/>
          <a:p>
            <a:r>
              <a:rPr lang="en-US" sz="2000" dirty="0" smtClean="0">
                <a:latin typeface="Times New Roman" pitchFamily="18" charset="0"/>
                <a:cs typeface="Times New Roman" pitchFamily="18" charset="0"/>
              </a:rPr>
              <a:t>Table 2. Demographic characteristics of respondents</a:t>
            </a:r>
            <a:endParaRPr lang="th-TH" sz="2000" dirty="0">
              <a:latin typeface="Times New Roman" pitchFamily="18" charset="0"/>
            </a:endParaRPr>
          </a:p>
        </p:txBody>
      </p:sp>
      <p:sp>
        <p:nvSpPr>
          <p:cNvPr id="7" name="Slide Number Placeholder 6"/>
          <p:cNvSpPr>
            <a:spLocks noGrp="1"/>
          </p:cNvSpPr>
          <p:nvPr>
            <p:ph type="sldNum" sz="quarter" idx="12"/>
          </p:nvPr>
        </p:nvSpPr>
        <p:spPr/>
        <p:txBody>
          <a:bodyPr/>
          <a:lstStyle/>
          <a:p>
            <a:fld id="{647FA81A-E5FC-4A47-BF98-885EE8370FEE}" type="slidenum">
              <a:rPr lang="th-TH" sz="2400" smtClean="0">
                <a:solidFill>
                  <a:schemeClr val="tx1"/>
                </a:solidFill>
                <a:latin typeface="Times New Roman" pitchFamily="18" charset="0"/>
              </a:rPr>
              <a:pPr/>
              <a:t>11</a:t>
            </a:fld>
            <a:endParaRPr lang="th-TH" sz="240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p:cNvPicPr>
            <a:picLocks noChangeAspect="1" noChangeArrowheads="1"/>
          </p:cNvPicPr>
          <p:nvPr/>
        </p:nvPicPr>
        <p:blipFill>
          <a:blip r:embed="rId2" cstate="print"/>
          <a:srcRect/>
          <a:stretch>
            <a:fillRect/>
          </a:stretch>
        </p:blipFill>
        <p:spPr bwMode="auto">
          <a:xfrm>
            <a:off x="395536" y="1412776"/>
            <a:ext cx="8208912" cy="4290712"/>
          </a:xfrm>
          <a:prstGeom prst="rect">
            <a:avLst/>
          </a:prstGeom>
          <a:noFill/>
          <a:ln w="9525">
            <a:noFill/>
            <a:miter lim="800000"/>
            <a:headEnd/>
            <a:tailEnd/>
          </a:ln>
        </p:spPr>
      </p:pic>
      <p:sp>
        <p:nvSpPr>
          <p:cNvPr id="4" name="TextBox 6"/>
          <p:cNvSpPr txBox="1">
            <a:spLocks noChangeArrowheads="1"/>
          </p:cNvSpPr>
          <p:nvPr/>
        </p:nvSpPr>
        <p:spPr bwMode="auto">
          <a:xfrm>
            <a:off x="1043608" y="980728"/>
            <a:ext cx="6839308" cy="369332"/>
          </a:xfrm>
          <a:prstGeom prst="rect">
            <a:avLst/>
          </a:prstGeom>
          <a:noFill/>
          <a:ln w="9525">
            <a:noFill/>
            <a:miter lim="800000"/>
            <a:headEnd/>
            <a:tailEnd/>
          </a:ln>
        </p:spPr>
        <p:txBody>
          <a:bodyPr wrap="none">
            <a:spAutoFit/>
          </a:bodyPr>
          <a:lstStyle/>
          <a:p>
            <a:r>
              <a:rPr lang="en-US" sz="1800" dirty="0">
                <a:latin typeface="Times New Roman" pitchFamily="18" charset="0"/>
                <a:cs typeface="Times New Roman" pitchFamily="18" charset="0"/>
              </a:rPr>
              <a:t>Table </a:t>
            </a:r>
            <a:r>
              <a:rPr lang="en-US" sz="1800" dirty="0" smtClean="0">
                <a:latin typeface="Times New Roman" pitchFamily="18" charset="0"/>
                <a:cs typeface="Times New Roman" pitchFamily="18" charset="0"/>
              </a:rPr>
              <a:t>3. </a:t>
            </a:r>
            <a:r>
              <a:rPr lang="en-US" sz="1800" dirty="0">
                <a:latin typeface="Times New Roman" pitchFamily="18" charset="0"/>
                <a:cs typeface="Times New Roman" pitchFamily="18" charset="0"/>
              </a:rPr>
              <a:t>Cross tabulation  of organic knowledge and consumption status</a:t>
            </a:r>
            <a:endParaRPr lang="th-TH" sz="1800" dirty="0">
              <a:latin typeface="Times New Roman" pitchFamily="18" charset="0"/>
            </a:endParaRPr>
          </a:p>
        </p:txBody>
      </p:sp>
      <p:sp>
        <p:nvSpPr>
          <p:cNvPr id="5" name="TextBox 4"/>
          <p:cNvSpPr txBox="1"/>
          <p:nvPr/>
        </p:nvSpPr>
        <p:spPr>
          <a:xfrm>
            <a:off x="0" y="0"/>
            <a:ext cx="1846980" cy="7694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en-US" sz="4400" dirty="0" smtClean="0">
                <a:latin typeface="Times New Roman" pitchFamily="18" charset="0"/>
                <a:cs typeface="Times New Roman" pitchFamily="18" charset="0"/>
              </a:rPr>
              <a:t>Results</a:t>
            </a:r>
            <a:endParaRPr lang="th-TH" sz="4400" dirty="0">
              <a:latin typeface="Times New Roman" pitchFamily="18" charset="0"/>
            </a:endParaRPr>
          </a:p>
        </p:txBody>
      </p:sp>
      <p:sp>
        <p:nvSpPr>
          <p:cNvPr id="6" name="Slide Number Placeholder 5"/>
          <p:cNvSpPr>
            <a:spLocks noGrp="1"/>
          </p:cNvSpPr>
          <p:nvPr>
            <p:ph type="sldNum" sz="quarter" idx="12"/>
          </p:nvPr>
        </p:nvSpPr>
        <p:spPr/>
        <p:txBody>
          <a:bodyPr/>
          <a:lstStyle/>
          <a:p>
            <a:fld id="{647FA81A-E5FC-4A47-BF98-885EE8370FEE}" type="slidenum">
              <a:rPr lang="th-TH" sz="2400" smtClean="0">
                <a:solidFill>
                  <a:schemeClr val="tx1"/>
                </a:solidFill>
                <a:latin typeface="Times New Roman" pitchFamily="18" charset="0"/>
              </a:rPr>
              <a:pPr/>
              <a:t>12</a:t>
            </a:fld>
            <a:endParaRPr lang="th-TH" sz="2400" dirty="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1846980" cy="7694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en-US" sz="4400" dirty="0" smtClean="0">
                <a:latin typeface="Times New Roman" pitchFamily="18" charset="0"/>
                <a:cs typeface="Times New Roman" pitchFamily="18" charset="0"/>
              </a:rPr>
              <a:t>Results</a:t>
            </a:r>
            <a:endParaRPr lang="th-TH" sz="4400" dirty="0">
              <a:latin typeface="Times New Roman" pitchFamily="18" charset="0"/>
            </a:endParaRPr>
          </a:p>
        </p:txBody>
      </p:sp>
      <p:graphicFrame>
        <p:nvGraphicFramePr>
          <p:cNvPr id="10" name="Chart 9"/>
          <p:cNvGraphicFramePr/>
          <p:nvPr/>
        </p:nvGraphicFramePr>
        <p:xfrm>
          <a:off x="467544" y="1628800"/>
          <a:ext cx="8424936" cy="4352032"/>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0" y="6165304"/>
            <a:ext cx="91440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Figure 4. Distribution of respondents by knowledge of organic labels</a:t>
            </a:r>
            <a:endParaRPr lang="th-TH" sz="2400" dirty="0">
              <a:latin typeface="Times New Roman" pitchFamily="18" charset="0"/>
            </a:endParaRPr>
          </a:p>
        </p:txBody>
      </p:sp>
      <p:sp>
        <p:nvSpPr>
          <p:cNvPr id="12" name="Rectangle 11"/>
          <p:cNvSpPr/>
          <p:nvPr/>
        </p:nvSpPr>
        <p:spPr>
          <a:xfrm>
            <a:off x="1907704" y="0"/>
            <a:ext cx="7236296" cy="1569660"/>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pPr algn="just"/>
            <a:r>
              <a:rPr lang="en-US" sz="2400" dirty="0" smtClean="0">
                <a:latin typeface="Times New Roman" pitchFamily="18" charset="0"/>
                <a:cs typeface="Times New Roman" pitchFamily="18" charset="0"/>
              </a:rPr>
              <a:t> about 31.3% of consumers recognizing the Organic Thailand (DOA) label and only less than 10% recognizing the other three organic labels (ACT, IFOAM, and NOSO; respectively)</a:t>
            </a:r>
            <a:endParaRPr lang="th-TH" sz="2400" dirty="0">
              <a:latin typeface="Times New Roman" pitchFamily="18" charset="0"/>
            </a:endParaRPr>
          </a:p>
        </p:txBody>
      </p:sp>
      <p:sp>
        <p:nvSpPr>
          <p:cNvPr id="7" name="Slide Number Placeholder 6"/>
          <p:cNvSpPr>
            <a:spLocks noGrp="1"/>
          </p:cNvSpPr>
          <p:nvPr>
            <p:ph type="sldNum" sz="quarter" idx="12"/>
          </p:nvPr>
        </p:nvSpPr>
        <p:spPr/>
        <p:txBody>
          <a:bodyPr/>
          <a:lstStyle/>
          <a:p>
            <a:fld id="{647FA81A-E5FC-4A47-BF98-885EE8370FEE}" type="slidenum">
              <a:rPr lang="th-TH" sz="2400" smtClean="0">
                <a:solidFill>
                  <a:schemeClr val="tx1"/>
                </a:solidFill>
                <a:latin typeface="Times New Roman" pitchFamily="18" charset="0"/>
              </a:rPr>
              <a:pPr/>
              <a:t>13</a:t>
            </a:fld>
            <a:endParaRPr lang="th-TH" sz="240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1846980" cy="7694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en-US" sz="4400" dirty="0" smtClean="0">
                <a:latin typeface="Times New Roman" pitchFamily="18" charset="0"/>
                <a:cs typeface="Times New Roman" pitchFamily="18" charset="0"/>
              </a:rPr>
              <a:t>Results</a:t>
            </a:r>
            <a:endParaRPr lang="th-TH" sz="4400" dirty="0">
              <a:latin typeface="Times New Roman" pitchFamily="18" charset="0"/>
            </a:endParaRPr>
          </a:p>
        </p:txBody>
      </p:sp>
      <p:sp>
        <p:nvSpPr>
          <p:cNvPr id="40961" name="Rectangle 1"/>
          <p:cNvSpPr>
            <a:spLocks noChangeArrowheads="1"/>
          </p:cNvSpPr>
          <p:nvPr/>
        </p:nvSpPr>
        <p:spPr bwMode="auto">
          <a:xfrm>
            <a:off x="323528" y="847165"/>
            <a:ext cx="8424936"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Table 4.</a:t>
            </a:r>
            <a:r>
              <a:rPr kumimoji="0" lang="en-US" sz="20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Assessment of statements about organic farming by the respondents who have heard of organic in percent (n=269)</a:t>
            </a:r>
            <a:endParaRPr kumimoji="0" lang="en-US"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10" name="Content Placeholder 9"/>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sz="quarter" idx="12"/>
          </p:nvPr>
        </p:nvSpPr>
        <p:spPr/>
        <p:txBody>
          <a:bodyPr/>
          <a:lstStyle/>
          <a:p>
            <a:fld id="{647FA81A-E5FC-4A47-BF98-885EE8370FEE}" type="slidenum">
              <a:rPr lang="th-TH" sz="2400" smtClean="0">
                <a:solidFill>
                  <a:schemeClr val="tx1"/>
                </a:solidFill>
                <a:latin typeface="Times New Roman" pitchFamily="18" charset="0"/>
              </a:rPr>
              <a:pPr/>
              <a:t>14</a:t>
            </a:fld>
            <a:endParaRPr lang="th-TH" sz="2400" dirty="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nvGraphicFramePr>
        <p:xfrm>
          <a:off x="971600" y="1412776"/>
          <a:ext cx="7296472" cy="4696296"/>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10"/>
          <p:cNvSpPr txBox="1">
            <a:spLocks noChangeArrowheads="1"/>
          </p:cNvSpPr>
          <p:nvPr/>
        </p:nvSpPr>
        <p:spPr bwMode="auto">
          <a:xfrm>
            <a:off x="0" y="6396335"/>
            <a:ext cx="8256588" cy="461665"/>
          </a:xfrm>
          <a:prstGeom prst="rect">
            <a:avLst/>
          </a:prstGeom>
          <a:noFill/>
          <a:ln w="9525">
            <a:noFill/>
            <a:miter lim="800000"/>
            <a:headEnd/>
            <a:tailEnd/>
          </a:ln>
        </p:spPr>
        <p:txBody>
          <a:bodyPr>
            <a:spAutoFit/>
          </a:bodyPr>
          <a:lstStyle/>
          <a:p>
            <a:r>
              <a:rPr lang="en-US" sz="2400" dirty="0">
                <a:latin typeface="Times New Roman" pitchFamily="18" charset="0"/>
                <a:cs typeface="Times New Roman" pitchFamily="18" charset="0"/>
              </a:rPr>
              <a:t>Figure </a:t>
            </a:r>
            <a:r>
              <a:rPr lang="en-US" sz="2400" dirty="0" smtClean="0">
                <a:latin typeface="Times New Roman" pitchFamily="18" charset="0"/>
                <a:cs typeface="Times New Roman" pitchFamily="18" charset="0"/>
              </a:rPr>
              <a:t>5. </a:t>
            </a:r>
            <a:r>
              <a:rPr lang="en-US" sz="2400" dirty="0">
                <a:latin typeface="Times New Roman" pitchFamily="18" charset="0"/>
                <a:cs typeface="Times New Roman" pitchFamily="18" charset="0"/>
              </a:rPr>
              <a:t>Consumers’ perception about price of organic products</a:t>
            </a:r>
          </a:p>
        </p:txBody>
      </p:sp>
      <p:sp>
        <p:nvSpPr>
          <p:cNvPr id="5" name="Rectangle 4"/>
          <p:cNvSpPr/>
          <p:nvPr/>
        </p:nvSpPr>
        <p:spPr>
          <a:xfrm>
            <a:off x="1979712" y="1"/>
            <a:ext cx="7164288" cy="1200329"/>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pPr algn="just">
              <a:buFont typeface="Wingdings" pitchFamily="2" charset="2"/>
              <a:buChar char="§"/>
              <a:defRPr/>
            </a:pPr>
            <a:r>
              <a:rPr lang="en-US" sz="2400" dirty="0" smtClean="0">
                <a:latin typeface="Times New Roman" pitchFamily="18" charset="0"/>
                <a:cs typeface="Times New Roman" pitchFamily="18" charset="0"/>
              </a:rPr>
              <a:t>More than half of consumers, they said that the price of organic products are reasonable but some of consumers they said the price of organic products still expensive.</a:t>
            </a:r>
            <a:endParaRPr lang="en-US" sz="2400" dirty="0">
              <a:latin typeface="Times New Roman" pitchFamily="18" charset="0"/>
              <a:cs typeface="Times New Roman" pitchFamily="18" charset="0"/>
            </a:endParaRPr>
          </a:p>
        </p:txBody>
      </p:sp>
      <p:sp>
        <p:nvSpPr>
          <p:cNvPr id="6" name="TextBox 5"/>
          <p:cNvSpPr txBox="1"/>
          <p:nvPr/>
        </p:nvSpPr>
        <p:spPr>
          <a:xfrm>
            <a:off x="0" y="0"/>
            <a:ext cx="1846980" cy="7694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en-US" sz="4400" dirty="0" smtClean="0">
                <a:latin typeface="Times New Roman" pitchFamily="18" charset="0"/>
                <a:cs typeface="Times New Roman" pitchFamily="18" charset="0"/>
              </a:rPr>
              <a:t>Results</a:t>
            </a:r>
            <a:endParaRPr lang="th-TH" sz="4400" dirty="0">
              <a:latin typeface="Times New Roman" pitchFamily="18" charset="0"/>
            </a:endParaRPr>
          </a:p>
        </p:txBody>
      </p:sp>
      <p:sp>
        <p:nvSpPr>
          <p:cNvPr id="7" name="Slide Number Placeholder 6"/>
          <p:cNvSpPr>
            <a:spLocks noGrp="1"/>
          </p:cNvSpPr>
          <p:nvPr>
            <p:ph type="sldNum" sz="quarter" idx="12"/>
          </p:nvPr>
        </p:nvSpPr>
        <p:spPr/>
        <p:txBody>
          <a:bodyPr/>
          <a:lstStyle/>
          <a:p>
            <a:fld id="{647FA81A-E5FC-4A47-BF98-885EE8370FEE}" type="slidenum">
              <a:rPr lang="th-TH" sz="2400" smtClean="0">
                <a:solidFill>
                  <a:schemeClr val="tx1"/>
                </a:solidFill>
                <a:latin typeface="Times New Roman" pitchFamily="18" charset="0"/>
              </a:rPr>
              <a:pPr/>
              <a:t>15</a:t>
            </a:fld>
            <a:endParaRPr lang="th-TH" sz="2400" dirty="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nvGraphicFramePr>
        <p:xfrm>
          <a:off x="1043608" y="1268760"/>
          <a:ext cx="7200800" cy="4680520"/>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p:nvPr/>
        </p:nvSpPr>
        <p:spPr>
          <a:xfrm>
            <a:off x="2339752" y="1"/>
            <a:ext cx="6804248" cy="830997"/>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pPr>
              <a:buFont typeface="Wingdings" pitchFamily="2" charset="2"/>
              <a:buChar char="§"/>
            </a:pPr>
            <a:r>
              <a:rPr lang="en-US" sz="2400" dirty="0" smtClean="0">
                <a:latin typeface="Times New Roman" pitchFamily="18" charset="0"/>
                <a:cs typeface="Times New Roman" pitchFamily="18" charset="0"/>
              </a:rPr>
              <a:t> More than half of consumers, they are not sure about the organic labeled products.</a:t>
            </a:r>
            <a:endParaRPr lang="th-TH" sz="2400" dirty="0">
              <a:latin typeface="Times New Roman" pitchFamily="18" charset="0"/>
            </a:endParaRPr>
          </a:p>
        </p:txBody>
      </p:sp>
      <p:sp>
        <p:nvSpPr>
          <p:cNvPr id="5" name="TextBox 4"/>
          <p:cNvSpPr txBox="1"/>
          <p:nvPr/>
        </p:nvSpPr>
        <p:spPr>
          <a:xfrm>
            <a:off x="0" y="0"/>
            <a:ext cx="1846980" cy="7694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en-US" sz="4400" dirty="0" smtClean="0">
                <a:latin typeface="Times New Roman" pitchFamily="18" charset="0"/>
                <a:cs typeface="Times New Roman" pitchFamily="18" charset="0"/>
              </a:rPr>
              <a:t>Results</a:t>
            </a:r>
            <a:endParaRPr lang="th-TH" sz="4400" dirty="0">
              <a:latin typeface="Times New Roman" pitchFamily="18" charset="0"/>
            </a:endParaRPr>
          </a:p>
        </p:txBody>
      </p:sp>
      <p:sp>
        <p:nvSpPr>
          <p:cNvPr id="6" name="TextBox 11"/>
          <p:cNvSpPr txBox="1">
            <a:spLocks noChangeArrowheads="1"/>
          </p:cNvSpPr>
          <p:nvPr/>
        </p:nvSpPr>
        <p:spPr bwMode="auto">
          <a:xfrm>
            <a:off x="0" y="6309320"/>
            <a:ext cx="8712968" cy="400110"/>
          </a:xfrm>
          <a:prstGeom prst="rect">
            <a:avLst/>
          </a:prstGeom>
          <a:noFill/>
          <a:ln w="9525">
            <a:noFill/>
            <a:miter lim="800000"/>
            <a:headEnd/>
            <a:tailEnd/>
          </a:ln>
        </p:spPr>
        <p:txBody>
          <a:bodyPr wrap="square">
            <a:spAutoFit/>
          </a:bodyPr>
          <a:lstStyle/>
          <a:p>
            <a:pPr eaLnBrk="0" hangingPunct="0"/>
            <a:r>
              <a:rPr lang="en-US" sz="2000" dirty="0">
                <a:solidFill>
                  <a:schemeClr val="tx1"/>
                </a:solidFill>
                <a:latin typeface="Times New Roman" pitchFamily="18" charset="0"/>
                <a:cs typeface="Times New Roman" pitchFamily="18" charset="0"/>
              </a:rPr>
              <a:t>Figure </a:t>
            </a:r>
            <a:r>
              <a:rPr lang="en-US" sz="2000" dirty="0" smtClean="0">
                <a:solidFill>
                  <a:schemeClr val="tx1"/>
                </a:solidFill>
                <a:latin typeface="Times New Roman" pitchFamily="18" charset="0"/>
                <a:cs typeface="Times New Roman" pitchFamily="18" charset="0"/>
              </a:rPr>
              <a:t>6. </a:t>
            </a:r>
            <a:r>
              <a:rPr lang="en-US" sz="2000" dirty="0">
                <a:solidFill>
                  <a:schemeClr val="tx1"/>
                </a:solidFill>
                <a:latin typeface="Times New Roman" pitchFamily="18" charset="0"/>
                <a:cs typeface="Times New Roman" pitchFamily="18" charset="0"/>
              </a:rPr>
              <a:t>Consumers’ perception about trust the organic labeled products</a:t>
            </a:r>
          </a:p>
        </p:txBody>
      </p:sp>
      <p:sp>
        <p:nvSpPr>
          <p:cNvPr id="7" name="Slide Number Placeholder 6"/>
          <p:cNvSpPr>
            <a:spLocks noGrp="1"/>
          </p:cNvSpPr>
          <p:nvPr>
            <p:ph type="sldNum" sz="quarter" idx="12"/>
          </p:nvPr>
        </p:nvSpPr>
        <p:spPr/>
        <p:txBody>
          <a:bodyPr/>
          <a:lstStyle/>
          <a:p>
            <a:fld id="{647FA81A-E5FC-4A47-BF98-885EE8370FEE}" type="slidenum">
              <a:rPr lang="th-TH" sz="2400" smtClean="0">
                <a:solidFill>
                  <a:schemeClr val="tx1"/>
                </a:solidFill>
                <a:latin typeface="Times New Roman" pitchFamily="18" charset="0"/>
              </a:rPr>
              <a:pPr/>
              <a:t>16</a:t>
            </a:fld>
            <a:endParaRPr lang="th-TH" sz="2400" dirty="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http://www.ideachampions.com/weblogs/Thinking%20Man.jpg"/>
          <p:cNvPicPr>
            <a:picLocks noChangeAspect="1" noChangeArrowheads="1"/>
          </p:cNvPicPr>
          <p:nvPr/>
        </p:nvPicPr>
        <p:blipFill>
          <a:blip r:embed="rId2" cstate="print">
            <a:lum bright="-20000"/>
          </a:blip>
          <a:srcRect/>
          <a:stretch>
            <a:fillRect/>
          </a:stretch>
        </p:blipFill>
        <p:spPr bwMode="auto">
          <a:xfrm>
            <a:off x="2286000" y="0"/>
            <a:ext cx="6858000" cy="6858000"/>
          </a:xfrm>
          <a:prstGeom prst="rect">
            <a:avLst/>
          </a:prstGeom>
          <a:noFill/>
        </p:spPr>
      </p:pic>
      <p:sp>
        <p:nvSpPr>
          <p:cNvPr id="6" name="TextBox 5"/>
          <p:cNvSpPr txBox="1"/>
          <p:nvPr/>
        </p:nvSpPr>
        <p:spPr>
          <a:xfrm>
            <a:off x="0" y="0"/>
            <a:ext cx="1846980" cy="7694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en-US" sz="4400" dirty="0" smtClean="0">
                <a:latin typeface="Times New Roman" pitchFamily="18" charset="0"/>
                <a:cs typeface="Times New Roman" pitchFamily="18" charset="0"/>
              </a:rPr>
              <a:t>Results</a:t>
            </a:r>
            <a:endParaRPr lang="th-TH" sz="4400" dirty="0">
              <a:latin typeface="Times New Roman" pitchFamily="18" charset="0"/>
            </a:endParaRPr>
          </a:p>
        </p:txBody>
      </p:sp>
      <p:sp>
        <p:nvSpPr>
          <p:cNvPr id="7" name="Rectangle 6"/>
          <p:cNvSpPr/>
          <p:nvPr/>
        </p:nvSpPr>
        <p:spPr>
          <a:xfrm>
            <a:off x="6516216" y="6581001"/>
            <a:ext cx="2627784" cy="276999"/>
          </a:xfrm>
          <a:prstGeom prst="rect">
            <a:avLst/>
          </a:prstGeom>
        </p:spPr>
        <p:txBody>
          <a:bodyPr wrap="square">
            <a:spAutoFit/>
          </a:bodyPr>
          <a:lstStyle/>
          <a:p>
            <a:r>
              <a:rPr lang="en-US" sz="1200" dirty="0" smtClean="0">
                <a:solidFill>
                  <a:schemeClr val="bg1"/>
                </a:solidFill>
                <a:latin typeface="Times New Roman" pitchFamily="18" charset="0"/>
                <a:cs typeface="Times New Roman" pitchFamily="18" charset="0"/>
              </a:rPr>
              <a:t>http://www.google.co.th/imglanding</a:t>
            </a:r>
            <a:endParaRPr lang="th-TH" sz="1200" dirty="0">
              <a:solidFill>
                <a:schemeClr val="bg1"/>
              </a:solidFill>
              <a:latin typeface="Times New Roman" pitchFamily="18" charset="0"/>
            </a:endParaRPr>
          </a:p>
        </p:txBody>
      </p:sp>
      <p:pic>
        <p:nvPicPr>
          <p:cNvPr id="10244" name="Picture 4" descr="http://www.xhtml-css-code.com/wp-content/uploads/2009/07/right_price.jpg"/>
          <p:cNvPicPr>
            <a:picLocks noChangeAspect="1" noChangeArrowheads="1"/>
          </p:cNvPicPr>
          <p:nvPr/>
        </p:nvPicPr>
        <p:blipFill>
          <a:blip r:embed="rId3" cstate="print"/>
          <a:srcRect/>
          <a:stretch>
            <a:fillRect/>
          </a:stretch>
        </p:blipFill>
        <p:spPr bwMode="auto">
          <a:xfrm>
            <a:off x="4067944" y="1556792"/>
            <a:ext cx="2952328" cy="2776937"/>
          </a:xfrm>
          <a:prstGeom prst="ellipse">
            <a:avLst/>
          </a:prstGeom>
          <a:ln>
            <a:noFill/>
          </a:ln>
          <a:effectLst>
            <a:softEdge rad="112500"/>
          </a:effectLst>
        </p:spPr>
      </p:pic>
      <p:pic>
        <p:nvPicPr>
          <p:cNvPr id="10246" name="Picture 6" descr="http://info.synnex.com/pcw/blog/pcw/Information.jpg"/>
          <p:cNvPicPr>
            <a:picLocks noChangeAspect="1" noChangeArrowheads="1"/>
          </p:cNvPicPr>
          <p:nvPr/>
        </p:nvPicPr>
        <p:blipFill>
          <a:blip r:embed="rId4" cstate="print"/>
          <a:srcRect/>
          <a:stretch>
            <a:fillRect/>
          </a:stretch>
        </p:blipFill>
        <p:spPr bwMode="auto">
          <a:xfrm>
            <a:off x="3995936" y="1484784"/>
            <a:ext cx="3062114" cy="3062115"/>
          </a:xfrm>
          <a:prstGeom prst="ellipse">
            <a:avLst/>
          </a:prstGeom>
          <a:ln>
            <a:noFill/>
          </a:ln>
          <a:effectLst>
            <a:softEdge rad="112500"/>
          </a:effectLst>
        </p:spPr>
      </p:pic>
      <p:sp>
        <p:nvSpPr>
          <p:cNvPr id="10" name="TextBox 9"/>
          <p:cNvSpPr txBox="1"/>
          <p:nvPr/>
        </p:nvSpPr>
        <p:spPr>
          <a:xfrm>
            <a:off x="4716016" y="404664"/>
            <a:ext cx="2043508" cy="646331"/>
          </a:xfrm>
          <a:prstGeom prst="rect">
            <a:avLst/>
          </a:prstGeom>
          <a:noFill/>
        </p:spPr>
        <p:txBody>
          <a:bodyPr wrap="none" rtlCol="0">
            <a:spAutoFit/>
          </a:bodyPr>
          <a:lstStyle/>
          <a:p>
            <a:r>
              <a:rPr lang="en-US" sz="3600" dirty="0" smtClean="0">
                <a:solidFill>
                  <a:schemeClr val="bg1"/>
                </a:solidFill>
                <a:latin typeface="Times New Roman" pitchFamily="18" charset="0"/>
                <a:cs typeface="Times New Roman" pitchFamily="18" charset="0"/>
              </a:rPr>
              <a:t>consumer</a:t>
            </a:r>
            <a:endParaRPr lang="th-TH" sz="3600" dirty="0">
              <a:solidFill>
                <a:schemeClr val="bg1"/>
              </a:solidFill>
              <a:latin typeface="Times New Roman" pitchFamily="18" charset="0"/>
            </a:endParaRPr>
          </a:p>
        </p:txBody>
      </p:sp>
      <p:pic>
        <p:nvPicPr>
          <p:cNvPr id="10248" name="Picture 8" descr="http://www.whatsonxiamen.com/wine_images/2286organic%20food.jpg"/>
          <p:cNvPicPr>
            <a:picLocks noChangeAspect="1" noChangeArrowheads="1"/>
          </p:cNvPicPr>
          <p:nvPr/>
        </p:nvPicPr>
        <p:blipFill>
          <a:blip r:embed="rId5" cstate="print"/>
          <a:srcRect/>
          <a:stretch>
            <a:fillRect/>
          </a:stretch>
        </p:blipFill>
        <p:spPr bwMode="auto">
          <a:xfrm>
            <a:off x="3851920" y="1412776"/>
            <a:ext cx="3240360" cy="3240361"/>
          </a:xfrm>
          <a:prstGeom prst="ellipse">
            <a:avLst/>
          </a:prstGeom>
          <a:ln>
            <a:noFill/>
          </a:ln>
          <a:effectLst>
            <a:softEdge rad="112500"/>
          </a:effectLst>
        </p:spPr>
      </p:pic>
      <p:sp>
        <p:nvSpPr>
          <p:cNvPr id="12" name="TextBox 24"/>
          <p:cNvSpPr txBox="1">
            <a:spLocks noChangeArrowheads="1"/>
          </p:cNvSpPr>
          <p:nvPr/>
        </p:nvSpPr>
        <p:spPr bwMode="auto">
          <a:xfrm>
            <a:off x="179512" y="6237312"/>
            <a:ext cx="7868501" cy="461665"/>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wrap="none">
            <a:spAutoFit/>
          </a:bodyPr>
          <a:lstStyle/>
          <a:p>
            <a:r>
              <a:rPr lang="en-US" sz="2400" dirty="0">
                <a:solidFill>
                  <a:schemeClr val="bg1"/>
                </a:solidFill>
                <a:latin typeface="Times New Roman" pitchFamily="18" charset="0"/>
                <a:cs typeface="Times New Roman" pitchFamily="18" charset="0"/>
              </a:rPr>
              <a:t>Figure 7. </a:t>
            </a:r>
            <a:r>
              <a:rPr lang="en-US" sz="2400" dirty="0" smtClean="0">
                <a:solidFill>
                  <a:schemeClr val="bg1"/>
                </a:solidFill>
                <a:latin typeface="Times New Roman" pitchFamily="18" charset="0"/>
                <a:cs typeface="Times New Roman" pitchFamily="18" charset="0"/>
              </a:rPr>
              <a:t>Determinants of consumers </a:t>
            </a:r>
            <a:r>
              <a:rPr lang="en-US" sz="2400" dirty="0">
                <a:solidFill>
                  <a:schemeClr val="bg1"/>
                </a:solidFill>
                <a:latin typeface="Times New Roman" pitchFamily="18" charset="0"/>
                <a:cs typeface="Times New Roman" pitchFamily="18" charset="0"/>
              </a:rPr>
              <a:t>for buying organic foods</a:t>
            </a:r>
            <a:endParaRPr lang="th-TH" sz="2400" dirty="0">
              <a:solidFill>
                <a:schemeClr val="bg1"/>
              </a:solidFill>
              <a:latin typeface="Times New Roman" pitchFamily="18" charset="0"/>
            </a:endParaRPr>
          </a:p>
        </p:txBody>
      </p:sp>
      <p:pic>
        <p:nvPicPr>
          <p:cNvPr id="11" name="Picture 2" descr="http://pirun.ku.ac.th/~b521010355/ist2_6148437-i-love-healthy-eating.jpg"/>
          <p:cNvPicPr>
            <a:picLocks noChangeAspect="1" noChangeArrowheads="1"/>
          </p:cNvPicPr>
          <p:nvPr/>
        </p:nvPicPr>
        <p:blipFill>
          <a:blip r:embed="rId6" cstate="print"/>
          <a:srcRect/>
          <a:stretch>
            <a:fillRect/>
          </a:stretch>
        </p:blipFill>
        <p:spPr bwMode="auto">
          <a:xfrm>
            <a:off x="3923928" y="1484784"/>
            <a:ext cx="3168352" cy="3006147"/>
          </a:xfrm>
          <a:prstGeom prst="ellipse">
            <a:avLst/>
          </a:prstGeom>
          <a:ln>
            <a:noFill/>
          </a:ln>
          <a:effectLst>
            <a:softEdge rad="112500"/>
          </a:effectLst>
        </p:spPr>
      </p:pic>
      <p:pic>
        <p:nvPicPr>
          <p:cNvPr id="13" name="Picture 6" descr="http://www.iecoliving.com/wp-content/uploads/2010/03/NavHouse.jpg"/>
          <p:cNvPicPr>
            <a:picLocks noChangeAspect="1" noChangeArrowheads="1"/>
          </p:cNvPicPr>
          <p:nvPr/>
        </p:nvPicPr>
        <p:blipFill>
          <a:blip r:embed="rId7" cstate="print"/>
          <a:srcRect/>
          <a:stretch>
            <a:fillRect/>
          </a:stretch>
        </p:blipFill>
        <p:spPr bwMode="auto">
          <a:xfrm>
            <a:off x="3923928" y="1412776"/>
            <a:ext cx="3122150" cy="3240360"/>
          </a:xfrm>
          <a:prstGeom prst="ellipse">
            <a:avLst/>
          </a:prstGeom>
          <a:ln>
            <a:noFill/>
          </a:ln>
          <a:effectLst>
            <a:softEdge rad="112500"/>
          </a:effectLst>
        </p:spPr>
      </p:pic>
      <p:pic>
        <p:nvPicPr>
          <p:cNvPr id="14" name="Picture 10" descr="http://www.saffirefarms.ca/images/food.gif"/>
          <p:cNvPicPr>
            <a:picLocks noChangeAspect="1" noChangeArrowheads="1"/>
          </p:cNvPicPr>
          <p:nvPr/>
        </p:nvPicPr>
        <p:blipFill>
          <a:blip r:embed="rId8" cstate="print"/>
          <a:srcRect/>
          <a:stretch>
            <a:fillRect/>
          </a:stretch>
        </p:blipFill>
        <p:spPr bwMode="auto">
          <a:xfrm>
            <a:off x="3779912" y="1412776"/>
            <a:ext cx="3384376" cy="3279100"/>
          </a:xfrm>
          <a:prstGeom prst="ellipse">
            <a:avLst/>
          </a:prstGeom>
          <a:ln>
            <a:noFill/>
          </a:ln>
          <a:effectLst>
            <a:softEdge rad="112500"/>
          </a:effectLst>
        </p:spPr>
      </p:pic>
      <p:sp>
        <p:nvSpPr>
          <p:cNvPr id="15" name="Slide Number Placeholder 14"/>
          <p:cNvSpPr>
            <a:spLocks noGrp="1"/>
          </p:cNvSpPr>
          <p:nvPr>
            <p:ph type="sldNum" sz="quarter" idx="12"/>
          </p:nvPr>
        </p:nvSpPr>
        <p:spPr/>
        <p:txBody>
          <a:bodyPr/>
          <a:lstStyle/>
          <a:p>
            <a:fld id="{647FA81A-E5FC-4A47-BF98-885EE8370FEE}" type="slidenum">
              <a:rPr lang="th-TH" sz="2400" smtClean="0">
                <a:solidFill>
                  <a:schemeClr val="bg1"/>
                </a:solidFill>
                <a:latin typeface="Times New Roman" pitchFamily="18" charset="0"/>
              </a:rPr>
              <a:pPr/>
              <a:t>17</a:t>
            </a:fld>
            <a:endParaRPr lang="th-TH" sz="2400">
              <a:solidFill>
                <a:schemeClr val="bg1"/>
              </a:solidFill>
              <a:latin typeface="Times New Roman" pitchFamily="18" charset="0"/>
            </a:endParaRPr>
          </a:p>
        </p:txBody>
      </p:sp>
      <p:sp>
        <p:nvSpPr>
          <p:cNvPr id="16" name="TextBox 15"/>
          <p:cNvSpPr txBox="1"/>
          <p:nvPr/>
        </p:nvSpPr>
        <p:spPr>
          <a:xfrm>
            <a:off x="179512" y="1196752"/>
            <a:ext cx="3312061" cy="2677656"/>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latin typeface="Times New Roman" pitchFamily="18" charset="0"/>
                <a:cs typeface="Times New Roman" pitchFamily="18" charset="0"/>
              </a:rPr>
              <a:t>Price</a:t>
            </a:r>
          </a:p>
          <a:p>
            <a:r>
              <a:rPr lang="en-US" dirty="0" smtClean="0">
                <a:latin typeface="Times New Roman" pitchFamily="18" charset="0"/>
                <a:cs typeface="Times New Roman" pitchFamily="18" charset="0"/>
              </a:rPr>
              <a:t>Information</a:t>
            </a:r>
          </a:p>
          <a:p>
            <a:r>
              <a:rPr lang="en-US" dirty="0" smtClean="0">
                <a:latin typeface="Times New Roman" pitchFamily="18" charset="0"/>
                <a:cs typeface="Times New Roman" pitchFamily="18" charset="0"/>
              </a:rPr>
              <a:t>Availability</a:t>
            </a:r>
          </a:p>
          <a:p>
            <a:r>
              <a:rPr lang="en-US" dirty="0" smtClean="0">
                <a:latin typeface="Times New Roman" pitchFamily="18" charset="0"/>
                <a:cs typeface="Times New Roman" pitchFamily="18" charset="0"/>
              </a:rPr>
              <a:t>Healthy</a:t>
            </a:r>
          </a:p>
          <a:p>
            <a:r>
              <a:rPr lang="en-US" dirty="0" smtClean="0">
                <a:latin typeface="Times New Roman" pitchFamily="18" charset="0"/>
                <a:cs typeface="Times New Roman" pitchFamily="18" charset="0"/>
              </a:rPr>
              <a:t>Environment</a:t>
            </a:r>
          </a:p>
          <a:p>
            <a:r>
              <a:rPr lang="en-US" dirty="0" smtClean="0">
                <a:latin typeface="Times New Roman" pitchFamily="18" charset="0"/>
                <a:cs typeface="Times New Roman" pitchFamily="18" charset="0"/>
              </a:rPr>
              <a:t>Support local farmers</a:t>
            </a:r>
            <a:endParaRPr lang="th-TH" dirty="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fade">
                                      <p:cBhvr>
                                        <p:cTn id="7" dur="2000"/>
                                        <p:tgtEl>
                                          <p:spTgt spid="1024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46"/>
                                        </p:tgtEl>
                                        <p:attrNameLst>
                                          <p:attrName>style.visibility</p:attrName>
                                        </p:attrNameLst>
                                      </p:cBhvr>
                                      <p:to>
                                        <p:strVal val="visible"/>
                                      </p:to>
                                    </p:set>
                                    <p:animEffect transition="in" filter="fade">
                                      <p:cBhvr>
                                        <p:cTn id="12" dur="2000"/>
                                        <p:tgtEl>
                                          <p:spTgt spid="1024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248"/>
                                        </p:tgtEl>
                                        <p:attrNameLst>
                                          <p:attrName>style.visibility</p:attrName>
                                        </p:attrNameLst>
                                      </p:cBhvr>
                                      <p:to>
                                        <p:strVal val="visible"/>
                                      </p:to>
                                    </p:set>
                                    <p:animEffect transition="in" filter="fade">
                                      <p:cBhvr>
                                        <p:cTn id="17" dur="2000"/>
                                        <p:tgtEl>
                                          <p:spTgt spid="1024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20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20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Content Placeholder 2"/>
          <p:cNvSpPr>
            <a:spLocks noGrp="1"/>
          </p:cNvSpPr>
          <p:nvPr>
            <p:ph idx="1"/>
          </p:nvPr>
        </p:nvSpPr>
        <p:spPr>
          <a:xfrm>
            <a:off x="395536" y="1196752"/>
            <a:ext cx="8229600" cy="4525963"/>
          </a:xfrm>
        </p:spPr>
        <p:txBody>
          <a:bodyPr>
            <a:noAutofit/>
          </a:bodyPr>
          <a:lstStyle/>
          <a:p>
            <a:pPr algn="just"/>
            <a:r>
              <a:rPr lang="en-US" sz="2400" dirty="0" smtClean="0">
                <a:latin typeface="Times New Roman" pitchFamily="18" charset="0"/>
                <a:cs typeface="Times New Roman" pitchFamily="18" charset="0"/>
              </a:rPr>
              <a:t>Almost of the respondents had already heard organic term and more than half had already bought organic products. The organic buyers in Chiang Mai City tend to have higher education and have children in household when compare with non-buyers. </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main motives to purchase organic food are health and environmental benefits, and also support local or small farmers. The main barriers to purchase organic products are the inadequate of information about organic farming method.</a:t>
            </a: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p:txBody>
      </p:sp>
      <p:sp>
        <p:nvSpPr>
          <p:cNvPr id="26628" name="Slide Number Placeholder 12"/>
          <p:cNvSpPr txBox="1">
            <a:spLocks/>
          </p:cNvSpPr>
          <p:nvPr/>
        </p:nvSpPr>
        <p:spPr bwMode="auto">
          <a:xfrm>
            <a:off x="6610350" y="6524625"/>
            <a:ext cx="2133600" cy="152400"/>
          </a:xfrm>
          <a:prstGeom prst="rect">
            <a:avLst/>
          </a:prstGeom>
          <a:noFill/>
          <a:ln w="9525">
            <a:noFill/>
            <a:miter lim="800000"/>
            <a:headEnd/>
            <a:tailEnd/>
          </a:ln>
        </p:spPr>
        <p:txBody>
          <a:bodyPr/>
          <a:lstStyle/>
          <a:p>
            <a:pPr algn="r" eaLnBrk="0" hangingPunct="0"/>
            <a:endParaRPr lang="en-US" altLang="ko-KR" dirty="0">
              <a:solidFill>
                <a:schemeClr val="tx1"/>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647FA81A-E5FC-4A47-BF98-885EE8370FEE}" type="slidenum">
              <a:rPr lang="th-TH" sz="2400" smtClean="0">
                <a:solidFill>
                  <a:schemeClr val="tx1"/>
                </a:solidFill>
                <a:latin typeface="Times New Roman" pitchFamily="18" charset="0"/>
              </a:rPr>
              <a:pPr/>
              <a:t>18</a:t>
            </a:fld>
            <a:endParaRPr lang="th-TH" sz="2400" dirty="0">
              <a:solidFill>
                <a:schemeClr val="tx1"/>
              </a:solidFill>
              <a:latin typeface="Times New Roman" pitchFamily="18" charset="0"/>
            </a:endParaRPr>
          </a:p>
        </p:txBody>
      </p:sp>
      <p:sp>
        <p:nvSpPr>
          <p:cNvPr id="7" name="TextBox 6"/>
          <p:cNvSpPr txBox="1"/>
          <p:nvPr/>
        </p:nvSpPr>
        <p:spPr>
          <a:xfrm>
            <a:off x="0" y="0"/>
            <a:ext cx="2975495" cy="7694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en-US" sz="4400" dirty="0" smtClean="0">
                <a:latin typeface="Times New Roman" pitchFamily="18" charset="0"/>
                <a:cs typeface="Times New Roman" pitchFamily="18" charset="0"/>
              </a:rPr>
              <a:t>Conclusions</a:t>
            </a:r>
            <a:endParaRPr lang="th-TH" sz="4400" dirty="0">
              <a:latin typeface="Times New Roman" pitchFamily="18"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539552" y="3501008"/>
            <a:ext cx="3816424" cy="830997"/>
          </a:xfrm>
          <a:prstGeom prst="rect">
            <a:avLst/>
          </a:prstGeom>
          <a:ln/>
        </p:spPr>
        <p:style>
          <a:lnRef idx="3">
            <a:schemeClr val="lt1"/>
          </a:lnRef>
          <a:fillRef idx="1">
            <a:schemeClr val="dk1"/>
          </a:fillRef>
          <a:effectRef idx="1">
            <a:schemeClr val="dk1"/>
          </a:effectRef>
          <a:fontRef idx="minor">
            <a:schemeClr val="lt1"/>
          </a:fontRef>
        </p:style>
        <p:txBody>
          <a:bodyPr wrap="square">
            <a:spAutoFit/>
          </a:bodyPr>
          <a:lstStyle/>
          <a:p>
            <a:pPr algn="ctr" eaLnBrk="0" hangingPunct="0">
              <a:defRPr/>
            </a:pPr>
            <a:r>
              <a:rPr lang="en-US" sz="2400" dirty="0" smtClean="0">
                <a:latin typeface="Times New Roman" pitchFamily="18" charset="0"/>
                <a:cs typeface="Times New Roman" pitchFamily="18" charset="0"/>
              </a:rPr>
              <a:t>Advisor: Dr</a:t>
            </a:r>
            <a:r>
              <a:rPr lang="en-US" sz="2400" dirty="0">
                <a:latin typeface="Times New Roman" pitchFamily="18" charset="0"/>
                <a:cs typeface="Times New Roman" pitchFamily="18" charset="0"/>
              </a:rPr>
              <a:t>. Huang, </a:t>
            </a:r>
            <a:r>
              <a:rPr lang="en-US" sz="2400" dirty="0" err="1">
                <a:latin typeface="Times New Roman" pitchFamily="18" charset="0"/>
                <a:cs typeface="Times New Roman" pitchFamily="18" charset="0"/>
              </a:rPr>
              <a:t>Wen</a:t>
            </a:r>
            <a:r>
              <a:rPr lang="en-US" sz="2400" dirty="0">
                <a:latin typeface="Times New Roman" pitchFamily="18" charset="0"/>
                <a:cs typeface="Times New Roman" pitchFamily="18" charset="0"/>
              </a:rPr>
              <a:t>-Chi</a:t>
            </a:r>
            <a:endParaRPr lang="th-TH" sz="2400" dirty="0">
              <a:latin typeface="Times New Roman" pitchFamily="18" charset="0"/>
            </a:endParaRPr>
          </a:p>
        </p:txBody>
      </p:sp>
      <p:sp>
        <p:nvSpPr>
          <p:cNvPr id="13" name="TextBox 12"/>
          <p:cNvSpPr txBox="1"/>
          <p:nvPr/>
        </p:nvSpPr>
        <p:spPr>
          <a:xfrm>
            <a:off x="0" y="0"/>
            <a:ext cx="4463786" cy="7694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en-US" sz="4400" dirty="0" smtClean="0">
                <a:latin typeface="Times New Roman" pitchFamily="18" charset="0"/>
                <a:cs typeface="Times New Roman" pitchFamily="18" charset="0"/>
              </a:rPr>
              <a:t>Acknowledgement</a:t>
            </a:r>
            <a:endParaRPr lang="th-TH" sz="4400" dirty="0">
              <a:latin typeface="Times New Roman" pitchFamily="18" charset="0"/>
            </a:endParaRPr>
          </a:p>
        </p:txBody>
      </p:sp>
      <p:sp>
        <p:nvSpPr>
          <p:cNvPr id="10" name="TextBox 9"/>
          <p:cNvSpPr txBox="1"/>
          <p:nvPr/>
        </p:nvSpPr>
        <p:spPr>
          <a:xfrm>
            <a:off x="539552" y="2132856"/>
            <a:ext cx="6877396" cy="461665"/>
          </a:xfrm>
          <a:prstGeom prst="rect">
            <a:avLst/>
          </a:prstGeom>
        </p:spPr>
        <p:style>
          <a:lnRef idx="3">
            <a:schemeClr val="lt1"/>
          </a:lnRef>
          <a:fillRef idx="1">
            <a:schemeClr val="dk1"/>
          </a:fillRef>
          <a:effectRef idx="1">
            <a:schemeClr val="dk1"/>
          </a:effectRef>
          <a:fontRef idx="minor">
            <a:schemeClr val="lt1"/>
          </a:fontRef>
        </p:style>
        <p:txBody>
          <a:bodyPr wrap="none" rtlCol="0">
            <a:spAutoFit/>
          </a:bodyPr>
          <a:lstStyle/>
          <a:p>
            <a:r>
              <a:rPr lang="en-US" sz="2400" dirty="0" smtClean="0">
                <a:latin typeface="Times New Roman" pitchFamily="18" charset="0"/>
                <a:cs typeface="Times New Roman" pitchFamily="18" charset="0"/>
              </a:rPr>
              <a:t>National </a:t>
            </a:r>
            <a:r>
              <a:rPr lang="en-US" sz="2400" dirty="0" err="1" smtClean="0">
                <a:latin typeface="Times New Roman" pitchFamily="18" charset="0"/>
                <a:cs typeface="Times New Roman" pitchFamily="18" charset="0"/>
              </a:rPr>
              <a:t>Pingtung</a:t>
            </a:r>
            <a:r>
              <a:rPr lang="en-US" sz="2400" dirty="0" smtClean="0">
                <a:latin typeface="Times New Roman" pitchFamily="18" charset="0"/>
                <a:cs typeface="Times New Roman" pitchFamily="18" charset="0"/>
              </a:rPr>
              <a:t> University Science and Technology</a:t>
            </a:r>
            <a:endParaRPr lang="th-TH" sz="2400" dirty="0">
              <a:latin typeface="Times New Roman" pitchFamily="18" charset="0"/>
            </a:endParaRPr>
          </a:p>
        </p:txBody>
      </p:sp>
      <p:sp>
        <p:nvSpPr>
          <p:cNvPr id="14" name="TextBox 13"/>
          <p:cNvSpPr txBox="1"/>
          <p:nvPr/>
        </p:nvSpPr>
        <p:spPr>
          <a:xfrm>
            <a:off x="539552" y="2852936"/>
            <a:ext cx="8259953" cy="461665"/>
          </a:xfrm>
          <a:prstGeom prst="rect">
            <a:avLst/>
          </a:prstGeom>
        </p:spPr>
        <p:style>
          <a:lnRef idx="3">
            <a:schemeClr val="lt1"/>
          </a:lnRef>
          <a:fillRef idx="1">
            <a:schemeClr val="dk1"/>
          </a:fillRef>
          <a:effectRef idx="1">
            <a:schemeClr val="dk1"/>
          </a:effectRef>
          <a:fontRef idx="minor">
            <a:schemeClr val="lt1"/>
          </a:fontRef>
        </p:style>
        <p:txBody>
          <a:bodyPr wrap="none" rtlCol="0">
            <a:spAutoFit/>
          </a:bodyPr>
          <a:lstStyle/>
          <a:p>
            <a:r>
              <a:rPr lang="en-US" sz="2400" dirty="0" smtClean="0">
                <a:latin typeface="Times New Roman" pitchFamily="18" charset="0"/>
                <a:cs typeface="Times New Roman" pitchFamily="18" charset="0"/>
              </a:rPr>
              <a:t>Department of Topical Agriculture and International Cooperation</a:t>
            </a:r>
            <a:endParaRPr lang="th-TH" sz="2400" dirty="0">
              <a:latin typeface="Times New Roman" pitchFamily="18" charset="0"/>
            </a:endParaRPr>
          </a:p>
        </p:txBody>
      </p:sp>
      <p:sp>
        <p:nvSpPr>
          <p:cNvPr id="17" name="TextBox 16"/>
          <p:cNvSpPr txBox="1"/>
          <p:nvPr/>
        </p:nvSpPr>
        <p:spPr>
          <a:xfrm>
            <a:off x="539552" y="1484784"/>
            <a:ext cx="6424708" cy="461665"/>
          </a:xfrm>
          <a:prstGeom prst="rect">
            <a:avLst/>
          </a:prstGeom>
        </p:spPr>
        <p:style>
          <a:lnRef idx="3">
            <a:schemeClr val="lt1"/>
          </a:lnRef>
          <a:fillRef idx="1">
            <a:schemeClr val="dk1"/>
          </a:fillRef>
          <a:effectRef idx="1">
            <a:schemeClr val="dk1"/>
          </a:effectRef>
          <a:fontRef idx="minor">
            <a:schemeClr val="lt1"/>
          </a:fontRef>
        </p:style>
        <p:txBody>
          <a:bodyPr wrap="none" rtlCol="0">
            <a:spAutoFit/>
          </a:bodyPr>
          <a:lstStyle/>
          <a:p>
            <a:r>
              <a:rPr lang="en-US" sz="2400" dirty="0" smtClean="0">
                <a:latin typeface="Times New Roman" pitchFamily="18" charset="0"/>
                <a:cs typeface="Times New Roman" pitchFamily="18" charset="0"/>
              </a:rPr>
              <a:t>21</a:t>
            </a:r>
            <a:r>
              <a:rPr lang="en-US" sz="2400" baseline="30000" dirty="0" smtClean="0">
                <a:latin typeface="Times New Roman" pitchFamily="18" charset="0"/>
                <a:cs typeface="Times New Roman" pitchFamily="18" charset="0"/>
              </a:rPr>
              <a:t>st</a:t>
            </a:r>
            <a:r>
              <a:rPr lang="en-US" sz="2400" dirty="0" smtClean="0">
                <a:latin typeface="Times New Roman" pitchFamily="18" charset="0"/>
                <a:cs typeface="Times New Roman" pitchFamily="18" charset="0"/>
              </a:rPr>
              <a:t> Annual IFAMA World Forum and Symposium</a:t>
            </a:r>
            <a:endParaRPr lang="th-TH" sz="2400" dirty="0">
              <a:latin typeface="Times New Roman" pitchFamily="18" charset="0"/>
            </a:endParaRPr>
          </a:p>
        </p:txBody>
      </p:sp>
      <p:sp>
        <p:nvSpPr>
          <p:cNvPr id="18" name="Rectangle 17"/>
          <p:cNvSpPr/>
          <p:nvPr/>
        </p:nvSpPr>
        <p:spPr>
          <a:xfrm>
            <a:off x="1691680" y="4437112"/>
            <a:ext cx="6984776" cy="1446550"/>
          </a:xfrm>
          <a:prstGeom prst="rect">
            <a:avLst/>
          </a:prstGeom>
          <a:noFill/>
        </p:spPr>
        <p:txBody>
          <a:bodyPr wrap="square" lIns="91440" tIns="45720" rIns="91440" bIns="45720">
            <a:spAutoFit/>
          </a:bodyPr>
          <a:lstStyle/>
          <a:p>
            <a:pPr algn="ctr"/>
            <a:r>
              <a:rPr lang="en-US" sz="8800" b="1" cap="none" spc="0" dirty="0" smtClean="0">
                <a:ln w="10541" cmpd="sng">
                  <a:solidFill>
                    <a:schemeClr val="accent1">
                      <a:shade val="88000"/>
                      <a:satMod val="110000"/>
                    </a:schemeClr>
                  </a:solidFill>
                  <a:prstDash val="solid"/>
                </a:ln>
                <a:solidFill>
                  <a:schemeClr val="tx2"/>
                </a:solidFill>
                <a:effectLst/>
                <a:latin typeface="Times New Roman" pitchFamily="18" charset="0"/>
                <a:cs typeface="Times New Roman" pitchFamily="18" charset="0"/>
              </a:rPr>
              <a:t>Thank you!!</a:t>
            </a:r>
            <a:endParaRPr lang="en-US" sz="8800" b="1" cap="none" spc="0" dirty="0">
              <a:ln w="10541" cmpd="sng">
                <a:solidFill>
                  <a:schemeClr val="accent1">
                    <a:shade val="88000"/>
                    <a:satMod val="110000"/>
                  </a:schemeClr>
                </a:solidFill>
                <a:prstDash val="solid"/>
              </a:ln>
              <a:solidFill>
                <a:schemeClr val="tx2"/>
              </a:solidFill>
              <a:effectLst/>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647FA81A-E5FC-4A47-BF98-885EE8370FEE}" type="slidenum">
              <a:rPr lang="th-TH" sz="2400" smtClean="0">
                <a:solidFill>
                  <a:schemeClr val="tx1"/>
                </a:solidFill>
                <a:latin typeface="Times New Roman" pitchFamily="18" charset="0"/>
              </a:rPr>
              <a:pPr/>
              <a:t>19</a:t>
            </a:fld>
            <a:endParaRPr lang="th-TH" sz="2400">
              <a:solidFill>
                <a:schemeClr val="tx1"/>
              </a:solidFill>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fade">
                                      <p:cBhvr>
                                        <p:cTn id="7" dur="2000"/>
                                        <p:tgtEl>
                                          <p:spTgt spid="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lstStyle/>
          <a:p>
            <a:r>
              <a:rPr lang="en-US" dirty="0" smtClean="0">
                <a:latin typeface="Times New Roman" pitchFamily="18" charset="0"/>
                <a:cs typeface="Times New Roman" pitchFamily="18" charset="0"/>
              </a:rPr>
              <a:t>Contents </a:t>
            </a:r>
            <a:endParaRPr lang="th-TH" dirty="0">
              <a:latin typeface="Times New Roman" pitchFamily="18" charset="0"/>
            </a:endParaRPr>
          </a:p>
        </p:txBody>
      </p:sp>
      <p:sp>
        <p:nvSpPr>
          <p:cNvPr id="3" name="Content Placeholder 2"/>
          <p:cNvSpPr>
            <a:spLocks noGrp="1"/>
          </p:cNvSpPr>
          <p:nvPr>
            <p:ph idx="1"/>
          </p:nvPr>
        </p:nvSpPr>
        <p:spPr/>
        <p:txBody>
          <a:bodyPr/>
          <a:lstStyle/>
          <a:p>
            <a:pPr>
              <a:buFont typeface="Wingdings" pitchFamily="2" charset="2"/>
              <a:buChar char="§"/>
            </a:pPr>
            <a:r>
              <a:rPr lang="en-US" dirty="0" smtClean="0">
                <a:latin typeface="Times New Roman" pitchFamily="18" charset="0"/>
                <a:cs typeface="Times New Roman" pitchFamily="18" charset="0"/>
              </a:rPr>
              <a:t>Introduction</a:t>
            </a:r>
          </a:p>
          <a:p>
            <a:pPr>
              <a:buFont typeface="Wingdings" pitchFamily="2" charset="2"/>
              <a:buChar char="§"/>
            </a:pPr>
            <a:r>
              <a:rPr lang="en-US" dirty="0" smtClean="0">
                <a:latin typeface="Times New Roman" pitchFamily="18" charset="0"/>
                <a:cs typeface="Times New Roman" pitchFamily="18" charset="0"/>
              </a:rPr>
              <a:t>Objectives </a:t>
            </a:r>
          </a:p>
          <a:p>
            <a:pPr>
              <a:buFont typeface="Wingdings" pitchFamily="2" charset="2"/>
              <a:buChar char="§"/>
            </a:pPr>
            <a:r>
              <a:rPr lang="en-US" dirty="0" smtClean="0">
                <a:latin typeface="Times New Roman" pitchFamily="18" charset="0"/>
                <a:cs typeface="Times New Roman" pitchFamily="18" charset="0"/>
              </a:rPr>
              <a:t>Methodology</a:t>
            </a:r>
          </a:p>
          <a:p>
            <a:pPr>
              <a:buFont typeface="Wingdings" pitchFamily="2" charset="2"/>
              <a:buChar char="§"/>
            </a:pPr>
            <a:r>
              <a:rPr lang="en-US" dirty="0" smtClean="0">
                <a:latin typeface="Times New Roman" pitchFamily="18" charset="0"/>
                <a:cs typeface="Times New Roman" pitchFamily="18" charset="0"/>
              </a:rPr>
              <a:t>Results </a:t>
            </a:r>
          </a:p>
          <a:p>
            <a:pPr>
              <a:buFont typeface="Wingdings" pitchFamily="2" charset="2"/>
              <a:buChar char="§"/>
            </a:pPr>
            <a:r>
              <a:rPr lang="en-US" dirty="0" smtClean="0">
                <a:latin typeface="Times New Roman" pitchFamily="18" charset="0"/>
                <a:cs typeface="Times New Roman" pitchFamily="18" charset="0"/>
              </a:rPr>
              <a:t>Conclusions </a:t>
            </a:r>
          </a:p>
          <a:p>
            <a:pPr>
              <a:buFont typeface="Wingdings" pitchFamily="2" charset="2"/>
              <a:buChar char="§"/>
            </a:pPr>
            <a:r>
              <a:rPr lang="en-US" dirty="0">
                <a:latin typeface="Times New Roman" pitchFamily="18" charset="0"/>
                <a:cs typeface="Times New Roman" pitchFamily="18" charset="0"/>
              </a:rPr>
              <a:t>A</a:t>
            </a:r>
            <a:r>
              <a:rPr lang="en-US" dirty="0" smtClean="0">
                <a:latin typeface="Times New Roman" pitchFamily="18" charset="0"/>
                <a:cs typeface="Times New Roman" pitchFamily="18" charset="0"/>
              </a:rPr>
              <a:t>cknowledgement  </a:t>
            </a:r>
            <a:endParaRPr lang="th-TH" dirty="0">
              <a:latin typeface="Times New Roman" pitchFamily="18" charset="0"/>
            </a:endParaRPr>
          </a:p>
        </p:txBody>
      </p:sp>
      <p:sp>
        <p:nvSpPr>
          <p:cNvPr id="15364" name="AutoShape 4" descr="http://www.aworkflow.com/image/content_management.gif"/>
          <p:cNvSpPr>
            <a:spLocks noChangeAspect="1" noChangeArrowheads="1"/>
          </p:cNvSpPr>
          <p:nvPr/>
        </p:nvSpPr>
        <p:spPr bwMode="auto">
          <a:xfrm>
            <a:off x="190500" y="-1828800"/>
            <a:ext cx="3143250" cy="2924175"/>
          </a:xfrm>
          <a:prstGeom prst="rect">
            <a:avLst/>
          </a:prstGeom>
          <a:noFill/>
        </p:spPr>
        <p:txBody>
          <a:bodyPr vert="horz" wrap="square" lIns="91440" tIns="45720" rIns="91440" bIns="45720" numCol="1" anchor="t" anchorCtr="0" compatLnSpc="1">
            <a:prstTxWarp prst="textNoShape">
              <a:avLst/>
            </a:prstTxWarp>
          </a:bodyPr>
          <a:lstStyle/>
          <a:p>
            <a:endParaRPr lang="th-TH">
              <a:latin typeface="Times New Roman" pitchFamily="18" charset="0"/>
            </a:endParaRPr>
          </a:p>
        </p:txBody>
      </p:sp>
      <p:sp>
        <p:nvSpPr>
          <p:cNvPr id="6" name="Slide Number Placeholder 5"/>
          <p:cNvSpPr>
            <a:spLocks noGrp="1"/>
          </p:cNvSpPr>
          <p:nvPr>
            <p:ph type="sldNum" sz="quarter" idx="12"/>
          </p:nvPr>
        </p:nvSpPr>
        <p:spPr/>
        <p:txBody>
          <a:bodyPr/>
          <a:lstStyle/>
          <a:p>
            <a:fld id="{647FA81A-E5FC-4A47-BF98-885EE8370FEE}" type="slidenum">
              <a:rPr lang="th-TH" sz="2400" smtClean="0">
                <a:solidFill>
                  <a:schemeClr val="tx1"/>
                </a:solidFill>
                <a:latin typeface="Times New Roman" pitchFamily="18" charset="0"/>
              </a:rPr>
              <a:pPr/>
              <a:t>2</a:t>
            </a:fld>
            <a:endParaRPr lang="th-TH" sz="240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3167919" cy="7694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en-US" sz="4400" dirty="0" smtClean="0">
                <a:latin typeface="Times New Roman" pitchFamily="18" charset="0"/>
                <a:cs typeface="Times New Roman" pitchFamily="18" charset="0"/>
              </a:rPr>
              <a:t>Introduction </a:t>
            </a:r>
            <a:endParaRPr lang="th-TH" sz="4400" dirty="0">
              <a:latin typeface="Times New Roman" pitchFamily="18" charset="0"/>
            </a:endParaRPr>
          </a:p>
        </p:txBody>
      </p:sp>
      <p:sp>
        <p:nvSpPr>
          <p:cNvPr id="5" name="Rectangle 4"/>
          <p:cNvSpPr/>
          <p:nvPr/>
        </p:nvSpPr>
        <p:spPr>
          <a:xfrm>
            <a:off x="539552" y="2924944"/>
            <a:ext cx="8064896" cy="1200329"/>
          </a:xfrm>
          <a:prstGeom prst="rect">
            <a:avLst/>
          </a:prstGeom>
        </p:spPr>
        <p:txBody>
          <a:bodyPr wrap="square">
            <a:spAutoFit/>
          </a:bodyPr>
          <a:lstStyle/>
          <a:p>
            <a:pPr algn="just"/>
            <a:r>
              <a:rPr lang="en-US" sz="2400" dirty="0" smtClean="0">
                <a:latin typeface="Times New Roman" pitchFamily="18" charset="0"/>
                <a:cs typeface="Times New Roman" pitchFamily="18" charset="0"/>
              </a:rPr>
              <a:t>The interest of consumers and public institution in organically produced foods has increased in response to consumers’ concerns about food safety, human health and the environment </a:t>
            </a:r>
            <a:endParaRPr lang="th-TH" sz="2400" dirty="0">
              <a:latin typeface="Times New Roman" pitchFamily="18" charset="0"/>
            </a:endParaRPr>
          </a:p>
        </p:txBody>
      </p:sp>
      <p:sp>
        <p:nvSpPr>
          <p:cNvPr id="7" name="Rectangle 6"/>
          <p:cNvSpPr/>
          <p:nvPr/>
        </p:nvSpPr>
        <p:spPr>
          <a:xfrm>
            <a:off x="395536" y="4797152"/>
            <a:ext cx="8352928" cy="400110"/>
          </a:xfrm>
          <a:prstGeom prst="rect">
            <a:avLst/>
          </a:prstGeom>
        </p:spPr>
        <p:txBody>
          <a:bodyPr wrap="square">
            <a:spAutoFit/>
          </a:bodyPr>
          <a:lstStyle/>
          <a:p>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Willer</a:t>
            </a:r>
            <a:r>
              <a:rPr lang="en-US" sz="2000" dirty="0" smtClean="0">
                <a:latin typeface="Times New Roman" pitchFamily="18" charset="0"/>
                <a:cs typeface="Times New Roman" pitchFamily="18" charset="0"/>
              </a:rPr>
              <a:t> and </a:t>
            </a:r>
            <a:r>
              <a:rPr lang="en-US" sz="2000" dirty="0" err="1" smtClean="0">
                <a:latin typeface="Times New Roman" pitchFamily="18" charset="0"/>
                <a:cs typeface="Times New Roman" pitchFamily="18" charset="0"/>
              </a:rPr>
              <a:t>Yussefi</a:t>
            </a:r>
            <a:r>
              <a:rPr lang="en-US" sz="2000" dirty="0" smtClean="0">
                <a:latin typeface="Times New Roman" pitchFamily="18" charset="0"/>
                <a:cs typeface="Times New Roman" pitchFamily="18" charset="0"/>
              </a:rPr>
              <a:t>, 2007; </a:t>
            </a:r>
            <a:r>
              <a:rPr lang="en-AU" sz="2000" dirty="0" err="1" smtClean="0">
                <a:latin typeface="Times New Roman" pitchFamily="18" charset="0"/>
                <a:cs typeface="Times New Roman" pitchFamily="18" charset="0"/>
              </a:rPr>
              <a:t>Gracia</a:t>
            </a:r>
            <a:r>
              <a:rPr lang="en-AU" sz="2000" dirty="0" smtClean="0">
                <a:latin typeface="Times New Roman" pitchFamily="18" charset="0"/>
                <a:cs typeface="Times New Roman" pitchFamily="18" charset="0"/>
              </a:rPr>
              <a:t> and </a:t>
            </a:r>
            <a:r>
              <a:rPr lang="en-AU" sz="2000" dirty="0" err="1" smtClean="0">
                <a:latin typeface="Times New Roman" pitchFamily="18" charset="0"/>
                <a:cs typeface="Times New Roman" pitchFamily="18" charset="0"/>
              </a:rPr>
              <a:t>Magistris</a:t>
            </a:r>
            <a:r>
              <a:rPr lang="en-AU" sz="2000" dirty="0" smtClean="0">
                <a:latin typeface="Times New Roman" pitchFamily="18" charset="0"/>
                <a:cs typeface="Times New Roman" pitchFamily="18" charset="0"/>
              </a:rPr>
              <a:t>, 2007; </a:t>
            </a:r>
            <a:r>
              <a:rPr lang="en-AU" sz="2000" dirty="0" err="1" smtClean="0">
                <a:latin typeface="Times New Roman" pitchFamily="18" charset="0"/>
                <a:cs typeface="Times New Roman" pitchFamily="18" charset="0"/>
              </a:rPr>
              <a:t>Tsakiridou</a:t>
            </a:r>
            <a:r>
              <a:rPr lang="en-AU" sz="2000" dirty="0" smtClean="0">
                <a:latin typeface="Times New Roman" pitchFamily="18" charset="0"/>
                <a:cs typeface="Times New Roman" pitchFamily="18" charset="0"/>
              </a:rPr>
              <a:t> et al., 2008</a:t>
            </a:r>
            <a:r>
              <a:rPr lang="en-US" sz="2000" dirty="0" smtClean="0">
                <a:latin typeface="Times New Roman" pitchFamily="18" charset="0"/>
                <a:cs typeface="Times New Roman" pitchFamily="18" charset="0"/>
              </a:rPr>
              <a:t>)</a:t>
            </a:r>
            <a:endParaRPr lang="th-TH" sz="2000" dirty="0">
              <a:latin typeface="Times New Roman" pitchFamily="18" charset="0"/>
            </a:endParaRPr>
          </a:p>
        </p:txBody>
      </p:sp>
      <p:sp>
        <p:nvSpPr>
          <p:cNvPr id="8" name="Rectangle 7"/>
          <p:cNvSpPr/>
          <p:nvPr/>
        </p:nvSpPr>
        <p:spPr>
          <a:xfrm>
            <a:off x="611560" y="1196752"/>
            <a:ext cx="7992888" cy="1569660"/>
          </a:xfrm>
          <a:prstGeom prst="rect">
            <a:avLst/>
          </a:prstGeom>
        </p:spPr>
        <p:txBody>
          <a:bodyPr wrap="square">
            <a:spAutoFit/>
          </a:bodyPr>
          <a:lstStyle/>
          <a:p>
            <a:pPr algn="just"/>
            <a:r>
              <a:rPr lang="en-US" sz="2400" dirty="0" smtClean="0">
                <a:latin typeface="Times New Roman" pitchFamily="18" charset="0"/>
                <a:cs typeface="Times New Roman" pitchFamily="18" charset="0"/>
              </a:rPr>
              <a:t>Organic products are food produced without artificial fertilizer or chemical pesticides, nor containing artificial coloring, flavoring or aromatic substances, preservatives, or genetically modified ingredients.</a:t>
            </a:r>
            <a:endParaRPr lang="th-TH" sz="2400" dirty="0">
              <a:latin typeface="Times New Roman" pitchFamily="18" charset="0"/>
            </a:endParaRPr>
          </a:p>
        </p:txBody>
      </p:sp>
      <p:sp>
        <p:nvSpPr>
          <p:cNvPr id="9" name="Slide Number Placeholder 8"/>
          <p:cNvSpPr>
            <a:spLocks noGrp="1"/>
          </p:cNvSpPr>
          <p:nvPr>
            <p:ph type="sldNum" sz="quarter" idx="12"/>
          </p:nvPr>
        </p:nvSpPr>
        <p:spPr/>
        <p:txBody>
          <a:bodyPr/>
          <a:lstStyle/>
          <a:p>
            <a:fld id="{647FA81A-E5FC-4A47-BF98-885EE8370FEE}" type="slidenum">
              <a:rPr lang="th-TH" sz="2400" smtClean="0">
                <a:solidFill>
                  <a:schemeClr val="tx1"/>
                </a:solidFill>
                <a:latin typeface="Times New Roman" pitchFamily="18" charset="0"/>
              </a:rPr>
              <a:pPr/>
              <a:t>3</a:t>
            </a:fld>
            <a:endParaRPr lang="th-TH" sz="240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3167919" cy="7694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en-US" sz="4400" dirty="0" smtClean="0">
                <a:latin typeface="Times New Roman" pitchFamily="18" charset="0"/>
                <a:cs typeface="Times New Roman" pitchFamily="18" charset="0"/>
              </a:rPr>
              <a:t>Introduction </a:t>
            </a:r>
            <a:endParaRPr lang="th-TH" sz="4400" dirty="0">
              <a:latin typeface="Times New Roman" pitchFamily="18" charset="0"/>
            </a:endParaRPr>
          </a:p>
        </p:txBody>
      </p:sp>
      <p:pic>
        <p:nvPicPr>
          <p:cNvPr id="20484" name="Picture 4" descr="http://synerbiz.files.wordpress.com/2010/06/crowd-of-people-1.jpg"/>
          <p:cNvPicPr>
            <a:picLocks noChangeAspect="1" noChangeArrowheads="1"/>
          </p:cNvPicPr>
          <p:nvPr/>
        </p:nvPicPr>
        <p:blipFill>
          <a:blip r:embed="rId2" cstate="print"/>
          <a:srcRect b="32532"/>
          <a:stretch>
            <a:fillRect/>
          </a:stretch>
        </p:blipFill>
        <p:spPr bwMode="auto">
          <a:xfrm>
            <a:off x="-1" y="5157192"/>
            <a:ext cx="3701419" cy="1556792"/>
          </a:xfrm>
          <a:prstGeom prst="rect">
            <a:avLst/>
          </a:prstGeom>
          <a:noFill/>
        </p:spPr>
      </p:pic>
      <p:sp>
        <p:nvSpPr>
          <p:cNvPr id="7" name="Rectangle 6"/>
          <p:cNvSpPr/>
          <p:nvPr/>
        </p:nvSpPr>
        <p:spPr>
          <a:xfrm>
            <a:off x="467544" y="3501008"/>
            <a:ext cx="7565714" cy="400110"/>
          </a:xfrm>
          <a:prstGeom prst="rect">
            <a:avLst/>
          </a:prstGeom>
        </p:spPr>
        <p:txBody>
          <a:bodyPr wrap="square">
            <a:spAutoFit/>
          </a:bodyPr>
          <a:lstStyle/>
          <a:p>
            <a:r>
              <a:rPr lang="en-AU" sz="2000" dirty="0" smtClean="0">
                <a:latin typeface="Times New Roman" pitchFamily="18" charset="0"/>
                <a:cs typeface="Times New Roman" pitchFamily="18" charset="0"/>
              </a:rPr>
              <a:t>(IPM DANIDA, 2003; </a:t>
            </a:r>
            <a:r>
              <a:rPr lang="en-AU" sz="2000" dirty="0" err="1" smtClean="0">
                <a:latin typeface="Times New Roman" pitchFamily="18" charset="0"/>
                <a:cs typeface="Times New Roman" pitchFamily="18" charset="0"/>
              </a:rPr>
              <a:t>Schobesberger</a:t>
            </a:r>
            <a:r>
              <a:rPr lang="en-AU" sz="2000" dirty="0" smtClean="0">
                <a:latin typeface="Times New Roman" pitchFamily="18" charset="0"/>
                <a:cs typeface="Times New Roman" pitchFamily="18" charset="0"/>
              </a:rPr>
              <a:t> et al., 2008)</a:t>
            </a:r>
            <a:endParaRPr lang="th-TH" sz="2000" dirty="0">
              <a:latin typeface="Times New Roman" pitchFamily="18" charset="0"/>
            </a:endParaRPr>
          </a:p>
        </p:txBody>
      </p:sp>
      <p:sp>
        <p:nvSpPr>
          <p:cNvPr id="8" name="Rectangle 7"/>
          <p:cNvSpPr/>
          <p:nvPr/>
        </p:nvSpPr>
        <p:spPr>
          <a:xfrm>
            <a:off x="395536" y="1628800"/>
            <a:ext cx="8496944" cy="1384995"/>
          </a:xfrm>
          <a:prstGeom prst="rect">
            <a:avLst/>
          </a:prstGeom>
        </p:spPr>
        <p:txBody>
          <a:bodyPr wrap="square">
            <a:spAutoFit/>
          </a:bodyPr>
          <a:lstStyle/>
          <a:p>
            <a:pPr algn="just"/>
            <a:r>
              <a:rPr lang="en-AU" dirty="0" smtClean="0">
                <a:latin typeface="Times New Roman" pitchFamily="18" charset="0"/>
                <a:cs typeface="Times New Roman" pitchFamily="18" charset="0"/>
              </a:rPr>
              <a:t>As people in Thailand the world have become more health-conscious and concerned about the  environment, the demand for organic food has risen accordingly.</a:t>
            </a:r>
            <a:endParaRPr lang="th-TH" dirty="0">
              <a:latin typeface="Times New Roman" pitchFamily="18" charset="0"/>
            </a:endParaRPr>
          </a:p>
        </p:txBody>
      </p:sp>
      <p:sp>
        <p:nvSpPr>
          <p:cNvPr id="9" name="Slide Number Placeholder 8"/>
          <p:cNvSpPr>
            <a:spLocks noGrp="1"/>
          </p:cNvSpPr>
          <p:nvPr>
            <p:ph type="sldNum" sz="quarter" idx="12"/>
          </p:nvPr>
        </p:nvSpPr>
        <p:spPr/>
        <p:txBody>
          <a:bodyPr/>
          <a:lstStyle/>
          <a:p>
            <a:fld id="{647FA81A-E5FC-4A47-BF98-885EE8370FEE}" type="slidenum">
              <a:rPr lang="th-TH" sz="2400" smtClean="0">
                <a:solidFill>
                  <a:schemeClr val="tx1"/>
                </a:solidFill>
              </a:rPr>
              <a:pPr/>
              <a:t>4</a:t>
            </a:fld>
            <a:endParaRPr lang="th-TH" sz="24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dirty="0" smtClean="0">
                <a:latin typeface="Times New Roman" pitchFamily="18" charset="0"/>
                <a:ea typeface="SimSun" pitchFamily="2" charset="-122"/>
                <a:cs typeface="Times New Roman" pitchFamily="18" charset="0"/>
              </a:rPr>
              <a:t>Organic agriculture in Thailand</a:t>
            </a:r>
            <a:endParaRPr lang="zh-CN" altLang="en-US" dirty="0" smtClean="0">
              <a:latin typeface="Times New Roman" pitchFamily="18" charset="0"/>
              <a:ea typeface="SimSun" pitchFamily="2" charset="-122"/>
              <a:cs typeface="Times New Roman" pitchFamily="18" charset="0"/>
            </a:endParaRPr>
          </a:p>
        </p:txBody>
      </p:sp>
      <p:graphicFrame>
        <p:nvGraphicFramePr>
          <p:cNvPr id="6" name="Content Placeholder 5"/>
          <p:cNvGraphicFramePr>
            <a:graphicFrameLocks noGrp="1"/>
          </p:cNvGraphicFramePr>
          <p:nvPr>
            <p:ph idx="1"/>
          </p:nvPr>
        </p:nvGraphicFramePr>
        <p:xfrm>
          <a:off x="671456" y="1277107"/>
          <a:ext cx="8072494" cy="4152157"/>
        </p:xfrm>
        <a:graphic>
          <a:graphicData uri="http://schemas.openxmlformats.org/drawingml/2006/chart">
            <c:chart xmlns:c="http://schemas.openxmlformats.org/drawingml/2006/chart" xmlns:r="http://schemas.openxmlformats.org/officeDocument/2006/relationships" r:id="rId2"/>
          </a:graphicData>
        </a:graphic>
      </p:graphicFrame>
      <p:sp>
        <p:nvSpPr>
          <p:cNvPr id="9220" name="Slide Number Placeholder 12"/>
          <p:cNvSpPr txBox="1">
            <a:spLocks/>
          </p:cNvSpPr>
          <p:nvPr/>
        </p:nvSpPr>
        <p:spPr bwMode="auto">
          <a:xfrm>
            <a:off x="6732240" y="6237312"/>
            <a:ext cx="2133600" cy="152400"/>
          </a:xfrm>
          <a:prstGeom prst="rect">
            <a:avLst/>
          </a:prstGeom>
          <a:noFill/>
          <a:ln w="9525">
            <a:noFill/>
            <a:miter lim="800000"/>
            <a:headEnd/>
            <a:tailEnd/>
          </a:ln>
        </p:spPr>
        <p:txBody>
          <a:bodyPr/>
          <a:lstStyle/>
          <a:p>
            <a:pPr algn="r" eaLnBrk="0" hangingPunct="0"/>
            <a:fld id="{138F8872-539D-4A71-BC59-CC1C4E4C01D8}" type="slidenum">
              <a:rPr lang="ko-KR" altLang="en-US" sz="2400"/>
              <a:pPr algn="r" eaLnBrk="0" hangingPunct="0"/>
              <a:t>5</a:t>
            </a:fld>
            <a:endParaRPr lang="en-US" altLang="ko-KR" sz="2400" dirty="0"/>
          </a:p>
        </p:txBody>
      </p:sp>
      <p:sp>
        <p:nvSpPr>
          <p:cNvPr id="8" name="TextBox 7"/>
          <p:cNvSpPr txBox="1"/>
          <p:nvPr/>
        </p:nvSpPr>
        <p:spPr>
          <a:xfrm>
            <a:off x="5745163" y="1152525"/>
            <a:ext cx="1970087" cy="338554"/>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p>
            <a:pPr algn="r" eaLnBrk="0" fontAlgn="auto" hangingPunct="0">
              <a:spcBef>
                <a:spcPts val="0"/>
              </a:spcBef>
              <a:spcAft>
                <a:spcPts val="0"/>
              </a:spcAft>
              <a:defRPr/>
            </a:pPr>
            <a:r>
              <a:rPr lang="en-US" sz="1600" dirty="0"/>
              <a:t>6.25 </a:t>
            </a:r>
            <a:r>
              <a:rPr lang="en-US" sz="1600" dirty="0" err="1"/>
              <a:t>Rai</a:t>
            </a:r>
            <a:r>
              <a:rPr lang="en-US" sz="1600" dirty="0"/>
              <a:t> ≈ 1 Hectare</a:t>
            </a:r>
          </a:p>
        </p:txBody>
      </p:sp>
      <p:sp>
        <p:nvSpPr>
          <p:cNvPr id="9222" name="TextBox 8"/>
          <p:cNvSpPr txBox="1">
            <a:spLocks noChangeArrowheads="1"/>
          </p:cNvSpPr>
          <p:nvPr/>
        </p:nvSpPr>
        <p:spPr bwMode="auto">
          <a:xfrm>
            <a:off x="2915816" y="5517232"/>
            <a:ext cx="4549386" cy="369332"/>
          </a:xfrm>
          <a:prstGeom prst="rect">
            <a:avLst/>
          </a:prstGeom>
          <a:noFill/>
          <a:ln w="9525">
            <a:noFill/>
            <a:miter lim="800000"/>
            <a:headEnd/>
            <a:tailEnd/>
          </a:ln>
        </p:spPr>
        <p:txBody>
          <a:bodyPr wrap="none">
            <a:spAutoFit/>
          </a:bodyPr>
          <a:lstStyle/>
          <a:p>
            <a:pPr algn="ctr" eaLnBrk="0" hangingPunct="0"/>
            <a:r>
              <a:rPr lang="en-US" sz="1800" dirty="0">
                <a:solidFill>
                  <a:schemeClr val="tx1"/>
                </a:solidFill>
                <a:latin typeface="Times New Roman" pitchFamily="18" charset="0"/>
                <a:cs typeface="Times New Roman" pitchFamily="18" charset="0"/>
              </a:rPr>
              <a:t>Figure 1. Organic Production Area in Thailand </a:t>
            </a:r>
          </a:p>
        </p:txBody>
      </p:sp>
      <p:sp>
        <p:nvSpPr>
          <p:cNvPr id="10" name="TextBox 9"/>
          <p:cNvSpPr txBox="1"/>
          <p:nvPr/>
        </p:nvSpPr>
        <p:spPr>
          <a:xfrm>
            <a:off x="6252990" y="6143625"/>
            <a:ext cx="1462260" cy="338554"/>
          </a:xfrm>
          <a:prstGeom prst="rect">
            <a:avLst/>
          </a:prstGeom>
          <a:ln w="3175">
            <a:noFill/>
          </a:ln>
        </p:spPr>
        <p:style>
          <a:lnRef idx="2">
            <a:schemeClr val="dk1"/>
          </a:lnRef>
          <a:fillRef idx="1">
            <a:schemeClr val="lt1"/>
          </a:fillRef>
          <a:effectRef idx="0">
            <a:schemeClr val="dk1"/>
          </a:effectRef>
          <a:fontRef idx="minor">
            <a:schemeClr val="dk1"/>
          </a:fontRef>
        </p:style>
        <p:txBody>
          <a:bodyPr wrap="none">
            <a:spAutoFit/>
          </a:bodyPr>
          <a:lstStyle/>
          <a:p>
            <a:pPr algn="r" eaLnBrk="0" hangingPunct="0">
              <a:defRPr/>
            </a:pPr>
            <a:r>
              <a:rPr lang="en-US" sz="1600" b="0" dirty="0" err="1">
                <a:latin typeface="Times New Roman" pitchFamily="18" charset="0"/>
                <a:cs typeface="Times New Roman" pitchFamily="18" charset="0"/>
              </a:rPr>
              <a:t>Panyakul</a:t>
            </a:r>
            <a:r>
              <a:rPr lang="en-US" sz="1600" b="0" dirty="0">
                <a:latin typeface="Times New Roman" pitchFamily="18" charset="0"/>
                <a:cs typeface="Times New Roman" pitchFamily="18" charset="0"/>
              </a:rPr>
              <a:t>, 2009</a:t>
            </a:r>
          </a:p>
        </p:txBody>
      </p:sp>
      <p:sp>
        <p:nvSpPr>
          <p:cNvPr id="9224" name="TextBox 10"/>
          <p:cNvSpPr txBox="1">
            <a:spLocks noChangeArrowheads="1"/>
          </p:cNvSpPr>
          <p:nvPr/>
        </p:nvSpPr>
        <p:spPr bwMode="auto">
          <a:xfrm rot="-5400000">
            <a:off x="448469" y="2826544"/>
            <a:ext cx="449263" cy="307975"/>
          </a:xfrm>
          <a:prstGeom prst="rect">
            <a:avLst/>
          </a:prstGeom>
          <a:noFill/>
          <a:ln w="9525">
            <a:noFill/>
            <a:miter lim="800000"/>
            <a:headEnd/>
            <a:tailEnd/>
          </a:ln>
        </p:spPr>
        <p:txBody>
          <a:bodyPr wrap="none">
            <a:spAutoFit/>
          </a:bodyPr>
          <a:lstStyle/>
          <a:p>
            <a:pPr algn="r" eaLnBrk="0" hangingPunct="0"/>
            <a:r>
              <a:rPr lang="en-US" sz="1400" b="0">
                <a:solidFill>
                  <a:schemeClr val="tx1"/>
                </a:solidFill>
              </a:rPr>
              <a:t>Rai</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sz="half" idx="2"/>
          </p:nvPr>
        </p:nvGraphicFramePr>
        <p:xfrm>
          <a:off x="683568" y="1484784"/>
          <a:ext cx="7848872" cy="4576692"/>
        </p:xfrm>
        <a:graphic>
          <a:graphicData uri="http://schemas.openxmlformats.org/drawingml/2006/table">
            <a:tbl>
              <a:tblPr firstRow="1" bandRow="1">
                <a:tableStyleId>{7E9639D4-E3E2-4D34-9284-5A2195B3D0D7}</a:tableStyleId>
              </a:tblPr>
              <a:tblGrid>
                <a:gridCol w="2529507"/>
                <a:gridCol w="5319365"/>
              </a:tblGrid>
              <a:tr h="871548">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latin typeface="Times New Roman" pitchFamily="18" charset="0"/>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smtClean="0">
                          <a:latin typeface="Times New Roman" pitchFamily="18" charset="0"/>
                          <a:cs typeface="Times New Roman" pitchFamily="18" charset="0"/>
                        </a:rPr>
                        <a:t>Organic Food Labels</a:t>
                      </a:r>
                    </a:p>
                    <a:p>
                      <a:endParaRPr lang="en-US" sz="1800" dirty="0">
                        <a:latin typeface="Times New Roman" pitchFamily="18" charset="0"/>
                        <a:cs typeface="Times New Roman" pitchFamily="18" charset="0"/>
                      </a:endParaRPr>
                    </a:p>
                  </a:txBody>
                  <a:tcPr/>
                </a:tc>
                <a:tc hMerge="1">
                  <a:txBody>
                    <a:bodyPr/>
                    <a:lstStyle/>
                    <a:p>
                      <a:endParaRPr lang="en-US"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8782">
                <a:tc>
                  <a:txBody>
                    <a:bodyPr/>
                    <a:lstStyle/>
                    <a:p>
                      <a:endParaRPr lang="en-US" sz="14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smtClean="0">
                        <a:latin typeface="Times New Roman" pitchFamily="18" charset="0"/>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atin typeface="Times New Roman" pitchFamily="18" charset="0"/>
                          <a:cs typeface="Times New Roman" pitchFamily="18" charset="0"/>
                        </a:rPr>
                        <a:t>Organic Thailand</a:t>
                      </a:r>
                    </a:p>
                  </a:txBody>
                  <a:tcPr/>
                </a:tc>
              </a:tr>
              <a:tr h="748782">
                <a:tc>
                  <a:txBody>
                    <a:bodyPr/>
                    <a:lstStyle/>
                    <a:p>
                      <a:endParaRPr lang="en-US" sz="1400" dirty="0">
                        <a:latin typeface="Times New Roman" pitchFamily="18" charset="0"/>
                        <a:cs typeface="Times New Roman" pitchFamily="18" charset="0"/>
                      </a:endParaRPr>
                    </a:p>
                  </a:txBody>
                  <a:tcPr/>
                </a:tc>
                <a:tc>
                  <a:txBody>
                    <a:bodyPr/>
                    <a:lstStyle/>
                    <a:p>
                      <a:pPr algn="ctr"/>
                      <a:endParaRPr lang="en-US" sz="2000" b="1" dirty="0" smtClean="0">
                        <a:latin typeface="Times New Roman" pitchFamily="18" charset="0"/>
                        <a:cs typeface="Times New Roman" pitchFamily="18" charset="0"/>
                      </a:endParaRPr>
                    </a:p>
                    <a:p>
                      <a:pPr algn="ctr"/>
                      <a:r>
                        <a:rPr lang="en-US" sz="2000" b="1" dirty="0" smtClean="0">
                          <a:latin typeface="Times New Roman" pitchFamily="18" charset="0"/>
                          <a:cs typeface="Times New Roman" pitchFamily="18" charset="0"/>
                        </a:rPr>
                        <a:t>Organic Agriculture</a:t>
                      </a:r>
                      <a:r>
                        <a:rPr lang="en-US" sz="2000" b="1" baseline="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Certification Thailand</a:t>
                      </a:r>
                    </a:p>
                  </a:txBody>
                  <a:tcPr/>
                </a:tc>
              </a:tr>
              <a:tr h="975684">
                <a:tc>
                  <a:txBody>
                    <a:bodyPr/>
                    <a:lstStyle/>
                    <a:p>
                      <a:endParaRPr lang="en-US" sz="1400" dirty="0">
                        <a:latin typeface="Times New Roman" pitchFamily="18" charset="0"/>
                        <a:cs typeface="Times New Roman" pitchFamily="18" charset="0"/>
                      </a:endParaRPr>
                    </a:p>
                  </a:txBody>
                  <a:tcPr/>
                </a:tc>
                <a:tc>
                  <a:txBody>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2000" b="1" dirty="0" smtClean="0">
                        <a:latin typeface="Times New Roman" pitchFamily="18" charset="0"/>
                        <a:cs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2000" b="1" dirty="0" smtClean="0">
                          <a:latin typeface="Times New Roman" pitchFamily="18" charset="0"/>
                          <a:cs typeface="Times New Roman" pitchFamily="18" charset="0"/>
                        </a:rPr>
                        <a:t>The Northern Organic </a:t>
                      </a:r>
                      <a:r>
                        <a:rPr lang="en-US" sz="2000" b="1" baseline="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Standard Organization</a:t>
                      </a:r>
                      <a:endParaRPr kumimoji="0" lang="en-US" sz="2000" b="1" u="none" strike="noStrike" cap="none" normalizeH="0" baseline="0" dirty="0" smtClean="0">
                        <a:ln>
                          <a:noFill/>
                        </a:ln>
                        <a:effectLst/>
                        <a:latin typeface="Times New Roman" pitchFamily="18" charset="0"/>
                        <a:cs typeface="Times New Roman" pitchFamily="18" charset="0"/>
                      </a:endParaRPr>
                    </a:p>
                  </a:txBody>
                  <a:tcPr/>
                </a:tc>
              </a:tr>
              <a:tr h="975684">
                <a:tc>
                  <a:txBody>
                    <a:bodyPr/>
                    <a:lstStyle/>
                    <a:p>
                      <a:endParaRPr lang="en-US" sz="1400" dirty="0">
                        <a:latin typeface="Times New Roman" pitchFamily="18" charset="0"/>
                        <a:cs typeface="Times New Roman" pitchFamily="18" charset="0"/>
                      </a:endParaRPr>
                    </a:p>
                  </a:txBody>
                  <a:tcPr/>
                </a:tc>
                <a:tc>
                  <a:txBody>
                    <a:bodyPr/>
                    <a:lstStyle/>
                    <a:p>
                      <a:pPr algn="ctr"/>
                      <a:r>
                        <a:rPr lang="en-US" sz="2000" b="1" dirty="0" smtClean="0">
                          <a:latin typeface="Times New Roman" pitchFamily="18" charset="0"/>
                          <a:cs typeface="Times New Roman" pitchFamily="18" charset="0"/>
                        </a:rPr>
                        <a:t>International Foundation of </a:t>
                      </a:r>
                      <a:r>
                        <a:rPr lang="en-US" sz="2000" b="1" baseline="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Organic Agriculture Movements</a:t>
                      </a:r>
                    </a:p>
                  </a:txBody>
                  <a:tcPr/>
                </a:tc>
              </a:tr>
            </a:tbl>
          </a:graphicData>
        </a:graphic>
      </p:graphicFrame>
      <p:sp>
        <p:nvSpPr>
          <p:cNvPr id="8224" name="Slide Number Placeholder 12"/>
          <p:cNvSpPr txBox="1">
            <a:spLocks/>
          </p:cNvSpPr>
          <p:nvPr/>
        </p:nvSpPr>
        <p:spPr bwMode="auto">
          <a:xfrm>
            <a:off x="6659563" y="6453188"/>
            <a:ext cx="2133600" cy="152400"/>
          </a:xfrm>
          <a:prstGeom prst="rect">
            <a:avLst/>
          </a:prstGeom>
          <a:noFill/>
          <a:ln w="9525">
            <a:noFill/>
            <a:miter lim="800000"/>
            <a:headEnd/>
            <a:tailEnd/>
          </a:ln>
        </p:spPr>
        <p:txBody>
          <a:bodyPr/>
          <a:lstStyle/>
          <a:p>
            <a:pPr algn="r" eaLnBrk="0" hangingPunct="0"/>
            <a:endParaRPr lang="en-US" altLang="ko-KR" sz="3200" dirty="0">
              <a:solidFill>
                <a:srgbClr val="04080C"/>
              </a:solidFill>
              <a:latin typeface="Times New Roman" pitchFamily="18" charset="0"/>
              <a:ea typeface="Gulim" pitchFamily="34" charset="-127"/>
              <a:cs typeface="Times New Roman" pitchFamily="18" charset="0"/>
            </a:endParaRPr>
          </a:p>
        </p:txBody>
      </p:sp>
      <p:pic>
        <p:nvPicPr>
          <p:cNvPr id="8225" name="Picture 6" descr="http://www.organicstory.com.sg/shop/images/uploads/image/Organic_Thailand_logo.jpg"/>
          <p:cNvPicPr>
            <a:picLocks noChangeAspect="1" noChangeArrowheads="1"/>
          </p:cNvPicPr>
          <p:nvPr/>
        </p:nvPicPr>
        <p:blipFill>
          <a:blip r:embed="rId2" cstate="print"/>
          <a:srcRect/>
          <a:stretch>
            <a:fillRect/>
          </a:stretch>
        </p:blipFill>
        <p:spPr bwMode="auto">
          <a:xfrm>
            <a:off x="1691680" y="2636912"/>
            <a:ext cx="648072" cy="624347"/>
          </a:xfrm>
          <a:prstGeom prst="rect">
            <a:avLst/>
          </a:prstGeom>
          <a:noFill/>
          <a:ln w="9525">
            <a:noFill/>
            <a:miter lim="800000"/>
            <a:headEnd/>
            <a:tailEnd/>
          </a:ln>
        </p:spPr>
      </p:pic>
      <p:sp>
        <p:nvSpPr>
          <p:cNvPr id="8226" name="Title 1"/>
          <p:cNvSpPr>
            <a:spLocks noGrp="1"/>
          </p:cNvSpPr>
          <p:nvPr>
            <p:ph type="title"/>
          </p:nvPr>
        </p:nvSpPr>
        <p:spPr>
          <a:xfrm>
            <a:off x="395536" y="908720"/>
            <a:ext cx="7129462" cy="439738"/>
          </a:xfrm>
        </p:spPr>
        <p:txBody>
          <a:bodyPr>
            <a:noAutofit/>
          </a:bodyPr>
          <a:lstStyle/>
          <a:p>
            <a:pPr algn="l"/>
            <a:r>
              <a:rPr lang="en-US" altLang="zh-CN" sz="2400" dirty="0" smtClean="0">
                <a:solidFill>
                  <a:schemeClr val="tx1"/>
                </a:solidFill>
                <a:latin typeface="Times New Roman" pitchFamily="18" charset="0"/>
                <a:ea typeface="SimSun" pitchFamily="2" charset="-122"/>
                <a:cs typeface="Times New Roman" pitchFamily="18" charset="0"/>
              </a:rPr>
              <a:t>Table 1. Standards and Certification in Thailand</a:t>
            </a:r>
            <a:endParaRPr lang="zh-CN" altLang="en-US" sz="2400" dirty="0" smtClean="0">
              <a:solidFill>
                <a:schemeClr val="tx1"/>
              </a:solidFill>
              <a:latin typeface="Times New Roman" pitchFamily="18" charset="0"/>
              <a:ea typeface="SimSun" pitchFamily="2" charset="-122"/>
              <a:cs typeface="Times New Roman" pitchFamily="18" charset="0"/>
            </a:endParaRPr>
          </a:p>
        </p:txBody>
      </p:sp>
      <p:pic>
        <p:nvPicPr>
          <p:cNvPr id="8227" name="Picture 7"/>
          <p:cNvPicPr>
            <a:picLocks noChangeAspect="1" noChangeArrowheads="1"/>
          </p:cNvPicPr>
          <p:nvPr/>
        </p:nvPicPr>
        <p:blipFill>
          <a:blip r:embed="rId3" cstate="print"/>
          <a:srcRect/>
          <a:stretch>
            <a:fillRect/>
          </a:stretch>
        </p:blipFill>
        <p:spPr bwMode="auto">
          <a:xfrm>
            <a:off x="1763688" y="3429000"/>
            <a:ext cx="621587" cy="569788"/>
          </a:xfrm>
          <a:prstGeom prst="rect">
            <a:avLst/>
          </a:prstGeom>
          <a:noFill/>
          <a:ln w="9525">
            <a:noFill/>
            <a:miter lim="800000"/>
            <a:headEnd/>
            <a:tailEnd/>
          </a:ln>
        </p:spPr>
      </p:pic>
      <p:pic>
        <p:nvPicPr>
          <p:cNvPr id="8228" name="Picture 8" descr="http://www50.brinkster.com/nosath/images/Logo_NOAS_s.jpg"/>
          <p:cNvPicPr>
            <a:picLocks noChangeAspect="1" noChangeArrowheads="1"/>
          </p:cNvPicPr>
          <p:nvPr/>
        </p:nvPicPr>
        <p:blipFill>
          <a:blip r:embed="rId4" cstate="print"/>
          <a:srcRect/>
          <a:stretch>
            <a:fillRect/>
          </a:stretch>
        </p:blipFill>
        <p:spPr bwMode="auto">
          <a:xfrm>
            <a:off x="1763688" y="4221088"/>
            <a:ext cx="648072" cy="702078"/>
          </a:xfrm>
          <a:prstGeom prst="rect">
            <a:avLst/>
          </a:prstGeom>
          <a:noFill/>
          <a:ln w="9525">
            <a:noFill/>
            <a:miter lim="800000"/>
            <a:headEnd/>
            <a:tailEnd/>
          </a:ln>
        </p:spPr>
      </p:pic>
      <p:pic>
        <p:nvPicPr>
          <p:cNvPr id="8229" name="Picture 9" descr="http://tbn0.google.com/images?q=tbn:7sfQwEUg_byHmM:http://www.chineseorganics.com/images/Pages_pic/IFOAM-Logo-with-name.gif">
            <a:hlinkClick r:id="rId5"/>
          </p:cNvPr>
          <p:cNvPicPr>
            <a:picLocks noChangeAspect="1" noChangeArrowheads="1"/>
          </p:cNvPicPr>
          <p:nvPr/>
        </p:nvPicPr>
        <p:blipFill>
          <a:blip r:embed="rId6" cstate="print"/>
          <a:srcRect/>
          <a:stretch>
            <a:fillRect/>
          </a:stretch>
        </p:blipFill>
        <p:spPr bwMode="auto">
          <a:xfrm>
            <a:off x="1403648" y="5301208"/>
            <a:ext cx="1368152" cy="520700"/>
          </a:xfrm>
          <a:prstGeom prst="rect">
            <a:avLst/>
          </a:prstGeom>
          <a:noFill/>
          <a:ln w="9525">
            <a:noFill/>
            <a:miter lim="800000"/>
            <a:headEnd/>
            <a:tailEnd/>
          </a:ln>
        </p:spPr>
      </p:pic>
      <p:sp>
        <p:nvSpPr>
          <p:cNvPr id="22" name="TextBox 21"/>
          <p:cNvSpPr txBox="1"/>
          <p:nvPr/>
        </p:nvSpPr>
        <p:spPr>
          <a:xfrm>
            <a:off x="755576" y="6309320"/>
            <a:ext cx="6984776" cy="369332"/>
          </a:xfrm>
          <a:prstGeom prst="rect">
            <a:avLst/>
          </a:prstGeom>
          <a:ln w="3175">
            <a:noFill/>
          </a:ln>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US" sz="1800" dirty="0">
                <a:solidFill>
                  <a:schemeClr val="tx1"/>
                </a:solidFill>
                <a:latin typeface="Times New Roman" pitchFamily="18" charset="0"/>
                <a:cs typeface="Times New Roman" pitchFamily="18" charset="0"/>
              </a:rPr>
              <a:t>(IPMDANIDA, 2003; </a:t>
            </a:r>
            <a:r>
              <a:rPr lang="en-AU" sz="1800" dirty="0" err="1" smtClean="0">
                <a:latin typeface="Times New Roman" pitchFamily="18" charset="0"/>
                <a:cs typeface="Times New Roman" pitchFamily="18" charset="0"/>
              </a:rPr>
              <a:t>Schobesberger</a:t>
            </a:r>
            <a:r>
              <a:rPr lang="en-US" sz="1800" dirty="0" smtClean="0">
                <a:solidFill>
                  <a:schemeClr val="tx1"/>
                </a:solidFill>
                <a:latin typeface="Times New Roman" pitchFamily="18" charset="0"/>
                <a:cs typeface="Times New Roman" pitchFamily="18" charset="0"/>
              </a:rPr>
              <a:t> </a:t>
            </a:r>
            <a:r>
              <a:rPr lang="en-US" sz="1800" dirty="0">
                <a:solidFill>
                  <a:schemeClr val="tx1"/>
                </a:solidFill>
                <a:latin typeface="Times New Roman" pitchFamily="18" charset="0"/>
                <a:cs typeface="Times New Roman" pitchFamily="18" charset="0"/>
              </a:rPr>
              <a:t>et al</a:t>
            </a:r>
            <a:r>
              <a:rPr lang="en-US" sz="1800" i="1" dirty="0">
                <a:solidFill>
                  <a:schemeClr val="tx1"/>
                </a:solidFill>
                <a:latin typeface="Times New Roman" pitchFamily="18" charset="0"/>
                <a:cs typeface="Times New Roman" pitchFamily="18" charset="0"/>
              </a:rPr>
              <a:t>.</a:t>
            </a:r>
            <a:r>
              <a:rPr lang="en-US" sz="1800" dirty="0">
                <a:solidFill>
                  <a:schemeClr val="tx1"/>
                </a:solidFill>
                <a:latin typeface="Times New Roman" pitchFamily="18" charset="0"/>
                <a:cs typeface="Times New Roman" pitchFamily="18" charset="0"/>
              </a:rPr>
              <a:t>, 2008; Wyatt, 2009)</a:t>
            </a:r>
          </a:p>
        </p:txBody>
      </p:sp>
      <p:sp>
        <p:nvSpPr>
          <p:cNvPr id="24" name="Rectangle 2"/>
          <p:cNvSpPr txBox="1">
            <a:spLocks noChangeArrowheads="1"/>
          </p:cNvSpPr>
          <p:nvPr/>
        </p:nvSpPr>
        <p:spPr bwMode="white">
          <a:xfrm>
            <a:off x="1143000" y="381000"/>
            <a:ext cx="6705600" cy="563563"/>
          </a:xfrm>
          <a:prstGeom prst="rect">
            <a:avLst/>
          </a:prstGeom>
          <a:noFill/>
          <a:ln w="9525">
            <a:noFill/>
            <a:miter lim="800000"/>
            <a:headEnd/>
            <a:tailEnd/>
          </a:ln>
          <a:effectLst/>
        </p:spPr>
        <p:txBody>
          <a:bodyPr anchor="ctr"/>
          <a:lstStyle/>
          <a:p>
            <a:pPr>
              <a:defRPr/>
            </a:pPr>
            <a:r>
              <a:rPr lang="en-US" altLang="zh-CN" sz="3200" kern="0">
                <a:solidFill>
                  <a:schemeClr val="bg1"/>
                </a:solidFill>
                <a:latin typeface="Times New Roman" pitchFamily="18" charset="0"/>
                <a:ea typeface="SimSun" pitchFamily="2" charset="-122"/>
                <a:cs typeface="Times New Roman" pitchFamily="18" charset="0"/>
              </a:rPr>
              <a:t>Introduction</a:t>
            </a:r>
            <a:endParaRPr lang="en-US" altLang="zh-CN" sz="3200" kern="0" dirty="0">
              <a:solidFill>
                <a:schemeClr val="bg1"/>
              </a:solidFill>
              <a:latin typeface="Times New Roman" pitchFamily="18" charset="0"/>
              <a:ea typeface="SimSun" pitchFamily="2" charset="-122"/>
              <a:cs typeface="Times New Roman" pitchFamily="18" charset="0"/>
            </a:endParaRPr>
          </a:p>
        </p:txBody>
      </p:sp>
      <p:sp>
        <p:nvSpPr>
          <p:cNvPr id="16" name="TextBox 15"/>
          <p:cNvSpPr txBox="1"/>
          <p:nvPr/>
        </p:nvSpPr>
        <p:spPr>
          <a:xfrm>
            <a:off x="0" y="0"/>
            <a:ext cx="3167919" cy="7694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en-US" sz="4400" dirty="0" smtClean="0">
                <a:latin typeface="Times New Roman" pitchFamily="18" charset="0"/>
                <a:cs typeface="Times New Roman" pitchFamily="18" charset="0"/>
              </a:rPr>
              <a:t>Introduction </a:t>
            </a:r>
            <a:endParaRPr lang="th-TH" sz="4400" dirty="0">
              <a:latin typeface="Times New Roman" pitchFamily="18" charset="0"/>
            </a:endParaRPr>
          </a:p>
        </p:txBody>
      </p:sp>
      <p:sp>
        <p:nvSpPr>
          <p:cNvPr id="12" name="Slide Number Placeholder 11"/>
          <p:cNvSpPr>
            <a:spLocks noGrp="1"/>
          </p:cNvSpPr>
          <p:nvPr>
            <p:ph type="sldNum" sz="quarter" idx="12"/>
          </p:nvPr>
        </p:nvSpPr>
        <p:spPr/>
        <p:txBody>
          <a:bodyPr/>
          <a:lstStyle/>
          <a:p>
            <a:fld id="{647FA81A-E5FC-4A47-BF98-885EE8370FEE}" type="slidenum">
              <a:rPr lang="th-TH" sz="2400" smtClean="0">
                <a:solidFill>
                  <a:schemeClr val="tx1"/>
                </a:solidFill>
                <a:latin typeface="Times New Roman" pitchFamily="18" charset="0"/>
              </a:rPr>
              <a:pPr/>
              <a:t>6</a:t>
            </a:fld>
            <a:endParaRPr lang="th-TH" sz="2400" dirty="0">
              <a:solidFill>
                <a:schemeClr val="tx1"/>
              </a:solidFill>
              <a:latin typeface="Times New Roman"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2578847" cy="7694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en-US" sz="4400" dirty="0" smtClean="0">
                <a:latin typeface="Times New Roman" pitchFamily="18" charset="0"/>
                <a:cs typeface="Times New Roman" pitchFamily="18" charset="0"/>
              </a:rPr>
              <a:t>Objectives</a:t>
            </a:r>
            <a:endParaRPr lang="th-TH" sz="4400" dirty="0">
              <a:latin typeface="Times New Roman" pitchFamily="18" charset="0"/>
            </a:endParaRPr>
          </a:p>
        </p:txBody>
      </p:sp>
      <p:sp>
        <p:nvSpPr>
          <p:cNvPr id="12289" name="Rectangle 1"/>
          <p:cNvSpPr>
            <a:spLocks noChangeArrowheads="1"/>
          </p:cNvSpPr>
          <p:nvPr/>
        </p:nvSpPr>
        <p:spPr bwMode="auto">
          <a:xfrm>
            <a:off x="539552" y="1743340"/>
            <a:ext cx="8280920" cy="3262432"/>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lang="en-AU" sz="2400" dirty="0" smtClean="0">
                <a:solidFill>
                  <a:schemeClr val="bg1"/>
                </a:solidFill>
                <a:latin typeface="Times New Roman" pitchFamily="18" charset="0"/>
                <a:ea typeface="PMingLiU" pitchFamily="18" charset="-120"/>
                <a:cs typeface="Times New Roman" pitchFamily="18" charset="0"/>
              </a:rPr>
              <a:t>T</a:t>
            </a:r>
            <a:r>
              <a:rPr kumimoji="0" lang="en-AU" sz="2400" b="0" i="0" u="none" strike="noStrike" cap="none" normalizeH="0" baseline="0" dirty="0" smtClean="0">
                <a:ln>
                  <a:noFill/>
                </a:ln>
                <a:solidFill>
                  <a:schemeClr val="bg1"/>
                </a:solidFill>
                <a:effectLst/>
                <a:latin typeface="Times New Roman" pitchFamily="18" charset="0"/>
                <a:ea typeface="PMingLiU" pitchFamily="18" charset="-120"/>
                <a:cs typeface="Times New Roman" pitchFamily="18" charset="0"/>
              </a:rPr>
              <a:t>he aim of this study is to understand </a:t>
            </a:r>
            <a:r>
              <a:rPr kumimoji="0" lang="en-US" sz="2400" b="0" i="0" u="none" strike="noStrike" cap="none" normalizeH="0" baseline="0" dirty="0" smtClean="0">
                <a:ln>
                  <a:noFill/>
                </a:ln>
                <a:solidFill>
                  <a:schemeClr val="bg1"/>
                </a:solidFill>
                <a:effectLst/>
                <a:latin typeface="Times New Roman" pitchFamily="18" charset="0"/>
                <a:ea typeface="PMingLiU" pitchFamily="18" charset="-120"/>
                <a:cs typeface="Times New Roman" pitchFamily="18" charset="0"/>
              </a:rPr>
              <a:t>the determinants related to the consumer behavior on organic food</a:t>
            </a:r>
            <a:r>
              <a:rPr lang="en-US" sz="2400" dirty="0" smtClean="0">
                <a:solidFill>
                  <a:schemeClr val="bg1"/>
                </a:solidFill>
                <a:latin typeface="Times New Roman" pitchFamily="18" charset="0"/>
                <a:ea typeface="PMingLiU" pitchFamily="18" charset="-120"/>
                <a:cs typeface="Times New Roman" pitchFamily="18" charset="0"/>
              </a:rPr>
              <a:t>:</a:t>
            </a:r>
          </a:p>
          <a:p>
            <a:pPr marL="0" marR="0" lvl="0" indent="0" algn="just" defTabSz="914400" rtl="0" eaLnBrk="1" fontAlgn="base" latinLnBrk="0" hangingPunct="1">
              <a:lnSpc>
                <a:spcPct val="100000"/>
              </a:lnSpc>
              <a:spcBef>
                <a:spcPct val="0"/>
              </a:spcBef>
              <a:spcAft>
                <a:spcPct val="0"/>
              </a:spcAft>
              <a:buClrTx/>
              <a:buSzTx/>
              <a:buFontTx/>
              <a:buNone/>
              <a:tabLst/>
            </a:pPr>
            <a:endParaRPr lang="en-AU" sz="2400" dirty="0" smtClean="0">
              <a:solidFill>
                <a:schemeClr val="bg1"/>
              </a:solidFill>
              <a:latin typeface="Times New Roman" pitchFamily="18" charset="0"/>
              <a:ea typeface="PMingLiU" pitchFamily="18" charset="-12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
              <a:tabLst/>
            </a:pPr>
            <a:r>
              <a:rPr kumimoji="0" lang="en-AU" sz="2400" b="0" i="0" u="none" strike="noStrike" cap="none" normalizeH="0" baseline="0" dirty="0" smtClean="0">
                <a:ln>
                  <a:noFill/>
                </a:ln>
                <a:solidFill>
                  <a:schemeClr val="bg1"/>
                </a:solidFill>
                <a:effectLst/>
                <a:latin typeface="Times New Roman" pitchFamily="18" charset="0"/>
                <a:ea typeface="PMingLiU" pitchFamily="18" charset="-120"/>
                <a:cs typeface="Times New Roman" pitchFamily="18" charset="0"/>
              </a:rPr>
              <a:t>To collect the detailed information of the demographic characteristics </a:t>
            </a:r>
            <a:r>
              <a:rPr kumimoji="0" lang="en-AU" altLang="zh-TW" sz="2400" b="0" i="0" u="none" strike="noStrike" cap="none" normalizeH="0" baseline="0" dirty="0" smtClean="0">
                <a:ln>
                  <a:noFill/>
                </a:ln>
                <a:solidFill>
                  <a:schemeClr val="bg1"/>
                </a:solidFill>
                <a:effectLst/>
                <a:latin typeface="Times New Roman" pitchFamily="18" charset="0"/>
                <a:ea typeface="PMingLiU" pitchFamily="18" charset="-120"/>
                <a:cs typeface="Times New Roman" pitchFamily="18" charset="0"/>
              </a:rPr>
              <a:t>and the purchasing habit of the organic consumer in Chiang Mai City.</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
              <a:tabLst/>
            </a:pPr>
            <a:endParaRPr kumimoji="0" lang="en-US" altLang="zh-TW" sz="14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
              <a:tabLst/>
            </a:pPr>
            <a:r>
              <a:rPr kumimoji="0" lang="en-US" altLang="zh-TW" sz="2400" b="0" i="0" u="none" strike="noStrike" cap="none" normalizeH="0" baseline="0" dirty="0" smtClean="0">
                <a:ln>
                  <a:noFill/>
                </a:ln>
                <a:solidFill>
                  <a:schemeClr val="bg1"/>
                </a:solidFill>
                <a:effectLst/>
                <a:latin typeface="Times New Roman" pitchFamily="18" charset="0"/>
                <a:ea typeface="PMingLiU" pitchFamily="18" charset="-120"/>
                <a:cs typeface="Times New Roman" pitchFamily="18" charset="0"/>
              </a:rPr>
              <a:t>Identifies the factors that affect consumers’ behavior towards organic food products.</a:t>
            </a:r>
            <a:r>
              <a:rPr kumimoji="0" lang="th-TH" altLang="zh-TW" sz="2400" b="0" i="0" u="none" strike="noStrike" cap="none" normalizeH="0" baseline="0" dirty="0" smtClean="0">
                <a:ln>
                  <a:noFill/>
                </a:ln>
                <a:solidFill>
                  <a:schemeClr val="bg1"/>
                </a:solidFill>
                <a:effectLst/>
                <a:latin typeface="Times New Roman" pitchFamily="18" charset="0"/>
                <a:ea typeface="PMingLiU" pitchFamily="18" charset="-120"/>
                <a:cs typeface="Angsana New" pitchFamily="18" charset="-34"/>
              </a:rPr>
              <a:t> </a:t>
            </a:r>
            <a:endParaRPr kumimoji="0" lang="th-TH" altLang="zh-TW" sz="4800" b="0" i="0" u="none" strike="noStrike" cap="none" normalizeH="0" baseline="0" dirty="0" smtClean="0">
              <a:ln>
                <a:noFill/>
              </a:ln>
              <a:solidFill>
                <a:schemeClr val="bg1"/>
              </a:solidFill>
              <a:effectLst/>
              <a:latin typeface="Times New Roman" pitchFamily="18" charset="0"/>
              <a:cs typeface="Angsana New" pitchFamily="18" charset="-34"/>
            </a:endParaRPr>
          </a:p>
        </p:txBody>
      </p:sp>
      <p:sp>
        <p:nvSpPr>
          <p:cNvPr id="6" name="Slide Number Placeholder 5"/>
          <p:cNvSpPr>
            <a:spLocks noGrp="1"/>
          </p:cNvSpPr>
          <p:nvPr>
            <p:ph type="sldNum" sz="quarter" idx="12"/>
          </p:nvPr>
        </p:nvSpPr>
        <p:spPr/>
        <p:txBody>
          <a:bodyPr/>
          <a:lstStyle/>
          <a:p>
            <a:fld id="{647FA81A-E5FC-4A47-BF98-885EE8370FEE}" type="slidenum">
              <a:rPr lang="th-TH" sz="2400" smtClean="0">
                <a:solidFill>
                  <a:schemeClr val="tx1"/>
                </a:solidFill>
                <a:latin typeface="Times New Roman" pitchFamily="18" charset="0"/>
              </a:rPr>
              <a:pPr/>
              <a:t>7</a:t>
            </a:fld>
            <a:endParaRPr lang="th-TH" sz="240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70" name="Picture 6" descr="http://joymrealestate.com/images/map-thailand%20(2).gif"/>
          <p:cNvPicPr>
            <a:picLocks noChangeAspect="1" noChangeArrowheads="1"/>
          </p:cNvPicPr>
          <p:nvPr/>
        </p:nvPicPr>
        <p:blipFill>
          <a:blip r:embed="rId2" cstate="print"/>
          <a:srcRect/>
          <a:stretch>
            <a:fillRect/>
          </a:stretch>
        </p:blipFill>
        <p:spPr bwMode="auto">
          <a:xfrm>
            <a:off x="-1" y="764704"/>
            <a:ext cx="3713511" cy="6093296"/>
          </a:xfrm>
          <a:prstGeom prst="rect">
            <a:avLst/>
          </a:prstGeom>
          <a:noFill/>
        </p:spPr>
      </p:pic>
      <p:sp>
        <p:nvSpPr>
          <p:cNvPr id="5" name="TextBox 4"/>
          <p:cNvSpPr txBox="1"/>
          <p:nvPr/>
        </p:nvSpPr>
        <p:spPr>
          <a:xfrm>
            <a:off x="0" y="0"/>
            <a:ext cx="3272242" cy="7694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en-US" sz="4400" dirty="0" smtClean="0">
                <a:latin typeface="Times New Roman" pitchFamily="18" charset="0"/>
                <a:cs typeface="Times New Roman" pitchFamily="18" charset="0"/>
              </a:rPr>
              <a:t>Methodology</a:t>
            </a:r>
            <a:endParaRPr lang="th-TH" sz="4400" dirty="0">
              <a:latin typeface="Times New Roman" pitchFamily="18" charset="0"/>
            </a:endParaRPr>
          </a:p>
        </p:txBody>
      </p:sp>
      <p:sp>
        <p:nvSpPr>
          <p:cNvPr id="9" name="Oval Callout 8"/>
          <p:cNvSpPr/>
          <p:nvPr/>
        </p:nvSpPr>
        <p:spPr>
          <a:xfrm>
            <a:off x="5148064" y="260648"/>
            <a:ext cx="3528392" cy="2708920"/>
          </a:xfrm>
          <a:prstGeom prst="wedgeEllipseCallout">
            <a:avLst>
              <a:gd name="adj1" fmla="val -162206"/>
              <a:gd name="adj2" fmla="val 1733"/>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3600" dirty="0" smtClean="0">
                <a:latin typeface="Times New Roman" pitchFamily="18" charset="0"/>
                <a:cs typeface="Times New Roman" pitchFamily="18" charset="0"/>
              </a:rPr>
              <a:t>Chiang Mai Province </a:t>
            </a:r>
            <a:endParaRPr lang="th-TH" sz="3600" dirty="0">
              <a:latin typeface="Times New Roman" pitchFamily="18" charset="0"/>
            </a:endParaRPr>
          </a:p>
        </p:txBody>
      </p:sp>
      <p:sp>
        <p:nvSpPr>
          <p:cNvPr id="10" name="Oval 9"/>
          <p:cNvSpPr/>
          <p:nvPr/>
        </p:nvSpPr>
        <p:spPr>
          <a:xfrm>
            <a:off x="467544" y="1196752"/>
            <a:ext cx="1656184" cy="1152128"/>
          </a:xfrm>
          <a:prstGeom prst="ellipse">
            <a:avLst/>
          </a:prstGeom>
          <a:ln w="57150">
            <a:solidFill>
              <a:schemeClr val="tx1"/>
            </a:solid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latin typeface="Times New Roman" pitchFamily="18" charset="0"/>
            </a:endParaRPr>
          </a:p>
        </p:txBody>
      </p:sp>
      <p:sp>
        <p:nvSpPr>
          <p:cNvPr id="11" name="TextBox 10"/>
          <p:cNvSpPr txBox="1"/>
          <p:nvPr/>
        </p:nvSpPr>
        <p:spPr>
          <a:xfrm>
            <a:off x="4283968" y="3284984"/>
            <a:ext cx="4104457" cy="2246769"/>
          </a:xfrm>
          <a:prstGeom prst="rect">
            <a:avLst/>
          </a:prstGeom>
          <a:noFill/>
        </p:spPr>
        <p:txBody>
          <a:bodyPr wrap="square" rtlCol="0">
            <a:spAutoFit/>
          </a:bodyPr>
          <a:lstStyle/>
          <a:p>
            <a:r>
              <a:rPr lang="en-US" dirty="0" smtClean="0">
                <a:latin typeface="Times New Roman" pitchFamily="18" charset="0"/>
                <a:cs typeface="Times New Roman" pitchFamily="18" charset="0"/>
              </a:rPr>
              <a:t>390 respondents:</a:t>
            </a:r>
          </a:p>
          <a:p>
            <a:pPr>
              <a:buFont typeface="Wingdings" pitchFamily="2" charset="2"/>
              <a:buChar char="§"/>
            </a:pPr>
            <a:r>
              <a:rPr lang="en-US" dirty="0" smtClean="0">
                <a:latin typeface="Times New Roman" pitchFamily="18" charset="0"/>
                <a:cs typeface="Times New Roman" pitchFamily="18" charset="0"/>
              </a:rPr>
              <a:t> Communities market</a:t>
            </a:r>
          </a:p>
          <a:p>
            <a:pPr>
              <a:buFont typeface="Wingdings" pitchFamily="2" charset="2"/>
              <a:buChar char="§"/>
            </a:pPr>
            <a:r>
              <a:rPr lang="en-US" dirty="0" smtClean="0">
                <a:latin typeface="Times New Roman" pitchFamily="18" charset="0"/>
                <a:cs typeface="Times New Roman" pitchFamily="18" charset="0"/>
              </a:rPr>
              <a:t> Supermarket</a:t>
            </a:r>
          </a:p>
          <a:p>
            <a:pPr>
              <a:buFont typeface="Wingdings" pitchFamily="2" charset="2"/>
              <a:buChar char="§"/>
            </a:pPr>
            <a:r>
              <a:rPr lang="en-US" dirty="0" smtClean="0">
                <a:latin typeface="Times New Roman" pitchFamily="18" charset="0"/>
                <a:cs typeface="Times New Roman" pitchFamily="18" charset="0"/>
              </a:rPr>
              <a:t> Health food store</a:t>
            </a:r>
          </a:p>
          <a:p>
            <a:pPr>
              <a:buFont typeface="Wingdings" pitchFamily="2" charset="2"/>
              <a:buChar char="§"/>
            </a:pPr>
            <a:r>
              <a:rPr lang="en-US" dirty="0" smtClean="0">
                <a:latin typeface="Times New Roman" pitchFamily="18" charset="0"/>
                <a:cs typeface="Times New Roman" pitchFamily="18" charset="0"/>
              </a:rPr>
              <a:t> Agricultural Fair</a:t>
            </a:r>
            <a:endParaRPr lang="th-TH" dirty="0">
              <a:latin typeface="Times New Roman" pitchFamily="18" charset="0"/>
            </a:endParaRPr>
          </a:p>
        </p:txBody>
      </p:sp>
      <p:sp>
        <p:nvSpPr>
          <p:cNvPr id="8" name="Slide Number Placeholder 7"/>
          <p:cNvSpPr>
            <a:spLocks noGrp="1"/>
          </p:cNvSpPr>
          <p:nvPr>
            <p:ph type="sldNum" sz="quarter" idx="12"/>
          </p:nvPr>
        </p:nvSpPr>
        <p:spPr/>
        <p:txBody>
          <a:bodyPr/>
          <a:lstStyle/>
          <a:p>
            <a:fld id="{647FA81A-E5FC-4A47-BF98-885EE8370FEE}" type="slidenum">
              <a:rPr lang="th-TH" sz="2400" smtClean="0">
                <a:solidFill>
                  <a:schemeClr val="tx1"/>
                </a:solidFill>
                <a:latin typeface="Times New Roman" pitchFamily="18" charset="0"/>
              </a:rPr>
              <a:pPr/>
              <a:t>8</a:t>
            </a:fld>
            <a:endParaRPr lang="th-TH" sz="2400" dirty="0">
              <a:solidFill>
                <a:schemeClr val="tx1"/>
              </a:solidFill>
              <a:latin typeface="Times New Roman" pitchFamily="18" charset="0"/>
            </a:endParaRPr>
          </a:p>
        </p:txBody>
      </p:sp>
      <p:sp>
        <p:nvSpPr>
          <p:cNvPr id="12" name="TextBox 11"/>
          <p:cNvSpPr txBox="1"/>
          <p:nvPr/>
        </p:nvSpPr>
        <p:spPr>
          <a:xfrm>
            <a:off x="3419872" y="6237312"/>
            <a:ext cx="2890728" cy="400110"/>
          </a:xfrm>
          <a:prstGeom prst="rect">
            <a:avLst/>
          </a:prstGeom>
          <a:noFill/>
        </p:spPr>
        <p:txBody>
          <a:bodyPr wrap="none" rtlCol="0">
            <a:spAutoFit/>
          </a:bodyPr>
          <a:lstStyle/>
          <a:p>
            <a:r>
              <a:rPr lang="en-US" sz="2000" dirty="0" smtClean="0">
                <a:latin typeface="Times New Roman" pitchFamily="18" charset="0"/>
                <a:cs typeface="Times New Roman" pitchFamily="18" charset="0"/>
              </a:rPr>
              <a:t>Figure 2. Map of Thailand</a:t>
            </a:r>
            <a:endParaRPr lang="th-TH" sz="2000" dirty="0">
              <a:latin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3272242" cy="7694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none" rtlCol="0">
            <a:spAutoFit/>
          </a:bodyPr>
          <a:lstStyle/>
          <a:p>
            <a:r>
              <a:rPr lang="en-US" sz="4400" dirty="0" smtClean="0">
                <a:latin typeface="Times New Roman" pitchFamily="18" charset="0"/>
                <a:cs typeface="Times New Roman" pitchFamily="18" charset="0"/>
              </a:rPr>
              <a:t>Methodology</a:t>
            </a:r>
            <a:endParaRPr lang="th-TH" sz="4400" dirty="0">
              <a:latin typeface="Times New Roman" pitchFamily="18" charset="0"/>
            </a:endParaRPr>
          </a:p>
        </p:txBody>
      </p:sp>
      <p:sp>
        <p:nvSpPr>
          <p:cNvPr id="7" name="TextBox 6"/>
          <p:cNvSpPr txBox="1"/>
          <p:nvPr/>
        </p:nvSpPr>
        <p:spPr>
          <a:xfrm>
            <a:off x="2699792" y="5949280"/>
            <a:ext cx="3474028" cy="369332"/>
          </a:xfrm>
          <a:prstGeom prst="rect">
            <a:avLst/>
          </a:prstGeom>
          <a:noFill/>
        </p:spPr>
        <p:txBody>
          <a:bodyPr wrap="none" rtlCol="0">
            <a:spAutoFit/>
          </a:bodyPr>
          <a:lstStyle/>
          <a:p>
            <a:r>
              <a:rPr lang="en-US" sz="1800" dirty="0" smtClean="0">
                <a:solidFill>
                  <a:schemeClr val="tx1"/>
                </a:solidFill>
                <a:latin typeface="Times New Roman" pitchFamily="18" charset="0"/>
                <a:cs typeface="Times New Roman" pitchFamily="18" charset="0"/>
              </a:rPr>
              <a:t>Figure 3. Structure of questionnaire</a:t>
            </a:r>
            <a:endParaRPr lang="en-US" sz="1800" dirty="0">
              <a:solidFill>
                <a:schemeClr val="tx1"/>
              </a:solidFill>
              <a:latin typeface="Times New Roman" pitchFamily="18" charset="0"/>
              <a:cs typeface="Times New Roman" pitchFamily="18" charset="0"/>
            </a:endParaRPr>
          </a:p>
        </p:txBody>
      </p:sp>
      <p:pic>
        <p:nvPicPr>
          <p:cNvPr id="9217" name="Picture 1"/>
          <p:cNvPicPr>
            <a:picLocks noChangeAspect="1" noChangeArrowheads="1"/>
          </p:cNvPicPr>
          <p:nvPr/>
        </p:nvPicPr>
        <p:blipFill>
          <a:blip r:embed="rId2" cstate="print"/>
          <a:srcRect/>
          <a:stretch>
            <a:fillRect/>
          </a:stretch>
        </p:blipFill>
        <p:spPr bwMode="auto">
          <a:xfrm>
            <a:off x="409575" y="1128713"/>
            <a:ext cx="8324850" cy="4600575"/>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647FA81A-E5FC-4A47-BF98-885EE8370FEE}" type="slidenum">
              <a:rPr lang="th-TH" sz="2400" smtClean="0">
                <a:solidFill>
                  <a:schemeClr val="tx1"/>
                </a:solidFill>
                <a:latin typeface="Times New Roman" pitchFamily="18" charset="0"/>
              </a:rPr>
              <a:pPr/>
              <a:t>9</a:t>
            </a:fld>
            <a:endParaRPr lang="th-TH" sz="2400">
              <a:solidFill>
                <a:schemeClr val="tx1"/>
              </a:solidFill>
              <a:latin typeface="Times New Roman" pitchFamily="18" charset="0"/>
            </a:endParaRPr>
          </a:p>
        </p:txBody>
      </p:sp>
      <p:sp>
        <p:nvSpPr>
          <p:cNvPr id="8" name="Rounded Rectangular Callout 7"/>
          <p:cNvSpPr/>
          <p:nvPr/>
        </p:nvSpPr>
        <p:spPr>
          <a:xfrm>
            <a:off x="2928926" y="2072660"/>
            <a:ext cx="785818" cy="572487"/>
          </a:xfrm>
          <a:prstGeom prst="wedgeRoundRectCallout">
            <a:avLst>
              <a:gd name="adj1" fmla="val -56724"/>
              <a:gd name="adj2" fmla="val 93019"/>
              <a:gd name="adj3" fmla="val 16667"/>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fontAlgn="auto">
              <a:spcBef>
                <a:spcPts val="0"/>
              </a:spcBef>
              <a:spcAft>
                <a:spcPts val="0"/>
              </a:spcAft>
            </a:pPr>
            <a:r>
              <a:rPr lang="en-US" sz="2000" dirty="0" smtClean="0">
                <a:solidFill>
                  <a:schemeClr val="bg1"/>
                </a:solidFill>
              </a:rPr>
              <a:t>69%</a:t>
            </a:r>
            <a:endParaRPr lang="en-US" sz="2000" dirty="0">
              <a:solidFill>
                <a:schemeClr val="bg1"/>
              </a:solidFill>
            </a:endParaRPr>
          </a:p>
        </p:txBody>
      </p:sp>
      <p:sp>
        <p:nvSpPr>
          <p:cNvPr id="9" name="Rounded Rectangular Callout 8"/>
          <p:cNvSpPr/>
          <p:nvPr/>
        </p:nvSpPr>
        <p:spPr>
          <a:xfrm>
            <a:off x="5429256" y="2112337"/>
            <a:ext cx="785818" cy="572487"/>
          </a:xfrm>
          <a:prstGeom prst="wedgeRoundRectCallout">
            <a:avLst>
              <a:gd name="adj1" fmla="val -58234"/>
              <a:gd name="adj2" fmla="val 86796"/>
              <a:gd name="adj3" fmla="val 16667"/>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fontAlgn="auto">
              <a:spcBef>
                <a:spcPts val="0"/>
              </a:spcBef>
              <a:spcAft>
                <a:spcPts val="0"/>
              </a:spcAft>
            </a:pPr>
            <a:r>
              <a:rPr lang="en-US" sz="2000" dirty="0" smtClean="0">
                <a:solidFill>
                  <a:schemeClr val="bg1"/>
                </a:solidFill>
              </a:rPr>
              <a:t>21%</a:t>
            </a:r>
            <a:endParaRPr lang="en-US" sz="2000" dirty="0">
              <a:solidFill>
                <a:schemeClr val="bg1"/>
              </a:solidFill>
            </a:endParaRPr>
          </a:p>
        </p:txBody>
      </p:sp>
      <p:sp>
        <p:nvSpPr>
          <p:cNvPr id="10" name="Rounded Rectangular Callout 9"/>
          <p:cNvSpPr/>
          <p:nvPr/>
        </p:nvSpPr>
        <p:spPr>
          <a:xfrm>
            <a:off x="8181986" y="2072660"/>
            <a:ext cx="785818" cy="572487"/>
          </a:xfrm>
          <a:prstGeom prst="wedgeRoundRectCallout">
            <a:avLst>
              <a:gd name="adj1" fmla="val -80903"/>
              <a:gd name="adj2" fmla="val 93018"/>
              <a:gd name="adj3" fmla="val 16667"/>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fontAlgn="auto">
              <a:spcBef>
                <a:spcPts val="0"/>
              </a:spcBef>
              <a:spcAft>
                <a:spcPts val="0"/>
              </a:spcAft>
            </a:pPr>
            <a:r>
              <a:rPr lang="en-US" sz="2000" dirty="0" smtClean="0">
                <a:solidFill>
                  <a:schemeClr val="bg1"/>
                </a:solidFill>
              </a:rPr>
              <a:t>10%</a:t>
            </a:r>
            <a:endParaRPr lang="en-US" sz="20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Effect transition="in" filter="fade">
                                      <p:cBhvr>
                                        <p:cTn id="7" dur="1000"/>
                                        <p:tgtEl>
                                          <p:spTgt spid="8">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1000"/>
                                        <p:tgtEl>
                                          <p:spTgt spid="8">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bg/>
                                          </p:spTgt>
                                        </p:tgtEl>
                                        <p:attrNameLst>
                                          <p:attrName>style.visibility</p:attrName>
                                        </p:attrNameLst>
                                      </p:cBhvr>
                                      <p:to>
                                        <p:strVal val="visible"/>
                                      </p:to>
                                    </p:set>
                                    <p:animEffect transition="in" filter="fade">
                                      <p:cBhvr>
                                        <p:cTn id="15" dur="1000"/>
                                        <p:tgtEl>
                                          <p:spTgt spid="9">
                                            <p:bg/>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xEl>
                                              <p:pRg st="0" end="0"/>
                                            </p:txEl>
                                          </p:spTgt>
                                        </p:tgtEl>
                                        <p:attrNameLst>
                                          <p:attrName>style.visibility</p:attrName>
                                        </p:attrNameLst>
                                      </p:cBhvr>
                                      <p:to>
                                        <p:strVal val="visible"/>
                                      </p:to>
                                    </p:set>
                                    <p:animEffect transition="in" filter="fade">
                                      <p:cBhvr>
                                        <p:cTn id="18" dur="1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animBg="1"/>
      <p:bldP spid="9" grpId="0" build="allAtOnce"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712</TotalTime>
  <Words>651</Words>
  <Application>Microsoft Office PowerPoint</Application>
  <PresentationFormat>On-screen Show (4:3)</PresentationFormat>
  <Paragraphs>119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 Determinants of Consumer Willingness to Purchase for Organic Products in Thailand  Parichard Sangkumchaliang  and Wen-Chi Huang </vt:lpstr>
      <vt:lpstr>Contents </vt:lpstr>
      <vt:lpstr>PowerPoint Presentation</vt:lpstr>
      <vt:lpstr>PowerPoint Presentation</vt:lpstr>
      <vt:lpstr>Organic agriculture in Thailand</vt:lpstr>
      <vt:lpstr>Table 1. Standards and Certification in Thailand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Determinants of Consumer Willingness to Purchase for Organic Products in Thailand  Parichard Sangkumchaliang  and Wen-Chi Huang </dc:title>
  <dc:creator>Corporate Edition</dc:creator>
  <cp:lastModifiedBy>Degkorat</cp:lastModifiedBy>
  <cp:revision>74</cp:revision>
  <dcterms:created xsi:type="dcterms:W3CDTF">2011-04-01T05:07:44Z</dcterms:created>
  <dcterms:modified xsi:type="dcterms:W3CDTF">2011-07-13T14:33:12Z</dcterms:modified>
</cp:coreProperties>
</file>